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13" r:id="rId31"/>
    <p:sldId id="285" r:id="rId32"/>
    <p:sldId id="286" r:id="rId33"/>
    <p:sldId id="287" r:id="rId34"/>
    <p:sldId id="288" r:id="rId35"/>
    <p:sldId id="289" r:id="rId36"/>
    <p:sldId id="290" r:id="rId37"/>
    <p:sldId id="315" r:id="rId38"/>
    <p:sldId id="314" r:id="rId39"/>
    <p:sldId id="291" r:id="rId40"/>
    <p:sldId id="292" r:id="rId41"/>
    <p:sldId id="293" r:id="rId42"/>
    <p:sldId id="308" r:id="rId43"/>
    <p:sldId id="309" r:id="rId44"/>
    <p:sldId id="310" r:id="rId45"/>
    <p:sldId id="311" r:id="rId46"/>
    <p:sldId id="294" r:id="rId47"/>
    <p:sldId id="312" r:id="rId48"/>
    <p:sldId id="316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D858F87-5952-44A9-BDD9-873A7DD9F8A8}">
          <p14:sldIdLst>
            <p14:sldId id="256"/>
          </p14:sldIdLst>
        </p14:section>
        <p14:section name="Раздел без заголовка" id="{48D4D928-1410-4107-8EE1-672F6818686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313"/>
            <p14:sldId id="285"/>
            <p14:sldId id="286"/>
            <p14:sldId id="287"/>
            <p14:sldId id="288"/>
            <p14:sldId id="289"/>
            <p14:sldId id="290"/>
            <p14:sldId id="315"/>
            <p14:sldId id="314"/>
            <p14:sldId id="291"/>
            <p14:sldId id="292"/>
            <p14:sldId id="293"/>
            <p14:sldId id="308"/>
            <p14:sldId id="309"/>
            <p14:sldId id="310"/>
            <p14:sldId id="311"/>
            <p14:sldId id="294"/>
            <p14:sldId id="312"/>
            <p14:sldId id="316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4" autoAdjust="0"/>
    <p:restoredTop sz="86323" autoAdjust="0"/>
  </p:normalViewPr>
  <p:slideViewPr>
    <p:cSldViewPr>
      <p:cViewPr varScale="1">
        <p:scale>
          <a:sx n="79" d="100"/>
          <a:sy n="79" d="100"/>
        </p:scale>
        <p:origin x="-15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51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02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1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494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9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11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999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5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325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41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74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FA837-B3AD-41FC-9498-92A74C938D9E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FC767-EB6A-429F-8897-64D47182A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293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08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Горизонтальный свиток 4"/>
          <p:cNvSpPr/>
          <p:nvPr/>
        </p:nvSpPr>
        <p:spPr>
          <a:xfrm>
            <a:off x="3571872" y="1"/>
            <a:ext cx="5104583" cy="2636911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332656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Развитие читательских компетенций </a:t>
            </a:r>
          </a:p>
          <a:p>
            <a:pPr algn="ctr"/>
            <a:r>
              <a:rPr lang="ru-RU" sz="2400" b="1" dirty="0" smtClean="0"/>
              <a:t>в процессе анализа</a:t>
            </a:r>
          </a:p>
          <a:p>
            <a:pPr algn="ctr"/>
            <a:r>
              <a:rPr lang="ru-RU" sz="2400" b="1" dirty="0" smtClean="0"/>
              <a:t> художественных произведений.</a:t>
            </a:r>
            <a:endParaRPr lang="ru-RU" sz="2400" b="1" dirty="0"/>
          </a:p>
        </p:txBody>
      </p:sp>
      <p:pic>
        <p:nvPicPr>
          <p:cNvPr id="8" name="Picture 5" descr="C:\Documents and Settings\Admin\Рабочий стол\Изображение 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0444"/>
            <a:ext cx="2952328" cy="437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2690336"/>
            <a:ext cx="439248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Теленкова Ирина Юрьевна</a:t>
            </a:r>
          </a:p>
          <a:p>
            <a:r>
              <a:rPr lang="ru-RU" sz="2000" b="1" dirty="0" smtClean="0"/>
              <a:t>учитель начальных классов</a:t>
            </a:r>
          </a:p>
          <a:p>
            <a:r>
              <a:rPr lang="ru-RU" sz="2000" b="1" dirty="0" smtClean="0"/>
              <a:t>высшей квалификационной категории</a:t>
            </a:r>
          </a:p>
          <a:p>
            <a:r>
              <a:rPr lang="ru-RU" sz="2000" b="1" dirty="0" smtClean="0"/>
              <a:t> МБОУ «СОШ №7 им. </a:t>
            </a:r>
            <a:r>
              <a:rPr lang="ru-RU" sz="2000" b="1" dirty="0" err="1" smtClean="0"/>
              <a:t>Н.К.Крупской</a:t>
            </a:r>
            <a:r>
              <a:rPr lang="ru-RU" sz="2000" b="1" dirty="0" smtClean="0"/>
              <a:t>»</a:t>
            </a:r>
          </a:p>
          <a:p>
            <a:r>
              <a:rPr lang="ru-RU" sz="2000" b="1" dirty="0" smtClean="0"/>
              <a:t> </a:t>
            </a:r>
            <a:r>
              <a:rPr lang="ru-RU" sz="2000" b="1" dirty="0" err="1" smtClean="0"/>
              <a:t>г.Кольчугино</a:t>
            </a:r>
            <a:endParaRPr lang="ru-RU" sz="2000" b="1" dirty="0" smtClean="0"/>
          </a:p>
          <a:p>
            <a:r>
              <a:rPr lang="ru-RU" sz="2000" b="1" dirty="0" smtClean="0"/>
              <a:t>Владимирской области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653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7543" cy="717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03647" y="491188"/>
            <a:ext cx="72257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М.С. Соловейчик утверждает, что способность</a:t>
            </a:r>
          </a:p>
          <a:p>
            <a:r>
              <a:rPr lang="ru-RU" sz="2400" b="1" dirty="0" smtClean="0"/>
              <a:t> к образному анализу </a:t>
            </a:r>
            <a:r>
              <a:rPr lang="ru-RU" sz="2400" b="1" dirty="0"/>
              <a:t>художественного произведения сама собой не формируется.</a:t>
            </a:r>
          </a:p>
          <a:p>
            <a:endParaRPr lang="ru-RU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39552" y="2060848"/>
            <a:ext cx="84969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 мнению методистов </a:t>
            </a:r>
            <a:r>
              <a:rPr lang="ru-RU" sz="2400" b="1" dirty="0" err="1" smtClean="0"/>
              <a:t>А.И.Шпунтова</a:t>
            </a:r>
            <a:r>
              <a:rPr lang="ru-RU" sz="2400" b="1" dirty="0" smtClean="0"/>
              <a:t> и Е.И. Иваниной, анализ произведения </a:t>
            </a:r>
            <a:r>
              <a:rPr lang="ru-RU" sz="2400" b="1" dirty="0"/>
              <a:t>должен быть направлен на выявление его идейного содержания, той основной мысли, которую стремится донести автор до своего читателя</a:t>
            </a:r>
            <a:r>
              <a:rPr lang="ru-RU" sz="2400" b="1" dirty="0" smtClean="0"/>
              <a:t>,</a:t>
            </a:r>
            <a:r>
              <a:rPr lang="ru-RU" sz="2400" b="1" dirty="0"/>
              <a:t> на выявление </a:t>
            </a:r>
          </a:p>
          <a:p>
            <a:r>
              <a:rPr lang="ru-RU" sz="2400" b="1" dirty="0"/>
              <a:t>художественной ценности произведения.</a:t>
            </a:r>
          </a:p>
          <a:p>
            <a:endParaRPr lang="ru-RU" sz="2400" b="1" dirty="0"/>
          </a:p>
          <a:p>
            <a:endParaRPr lang="ru-RU" sz="2400" b="1" dirty="0" smtClean="0"/>
          </a:p>
        </p:txBody>
      </p:sp>
      <p:pic>
        <p:nvPicPr>
          <p:cNvPr id="4" name="Picture 2" descr="D:\Users\Натали\Desktop\400_F_42358300_X9y1tqXovZtdj9wtT3t3pXIlkj10XeH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4002380"/>
            <a:ext cx="3888432" cy="28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9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828" cy="70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14" y="404247"/>
            <a:ext cx="3324023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871" y="757971"/>
            <a:ext cx="3030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Новизна опыта</a:t>
            </a:r>
            <a:endParaRPr lang="ru-RU" sz="3200" b="1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4342114" y="1665096"/>
            <a:ext cx="914400" cy="8278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93165" y="2506379"/>
            <a:ext cx="83266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</a:t>
            </a:r>
            <a:r>
              <a:rPr lang="ru-RU" sz="2000" b="1" dirty="0" smtClean="0">
                <a:solidFill>
                  <a:srgbClr val="FF0000"/>
                </a:solidFill>
              </a:rPr>
              <a:t> подборе наиболее эффективных приёмов для формирования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ч</a:t>
            </a:r>
            <a:r>
              <a:rPr lang="ru-RU" sz="2000" b="1" dirty="0" smtClean="0">
                <a:solidFill>
                  <a:srgbClr val="FF0000"/>
                </a:solidFill>
              </a:rPr>
              <a:t>итательских компетенций </a:t>
            </a:r>
            <a:r>
              <a:rPr lang="ru-RU" sz="2000" b="1" dirty="0">
                <a:solidFill>
                  <a:srgbClr val="FF0000"/>
                </a:solidFill>
              </a:rPr>
              <a:t>у учащихся посредством анализа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художественного </a:t>
            </a:r>
            <a:r>
              <a:rPr lang="ru-RU" sz="2000" b="1" dirty="0">
                <a:solidFill>
                  <a:srgbClr val="FF0000"/>
                </a:solidFill>
              </a:rPr>
              <a:t>произведения, а также в организации процесса так,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чтобы чтение способствовало развитию личности, а развитая личность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испытывает </a:t>
            </a:r>
            <a:r>
              <a:rPr lang="ru-RU" sz="2000" b="1" dirty="0">
                <a:solidFill>
                  <a:srgbClr val="FF0000"/>
                </a:solidFill>
              </a:rPr>
              <a:t>потребность в чтении как в источнике дальнейшего развития.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4352393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Практическая значимость </a:t>
            </a:r>
            <a:r>
              <a:rPr lang="ru-RU" sz="2000" b="1" dirty="0" smtClean="0">
                <a:solidFill>
                  <a:schemeClr val="accent1"/>
                </a:solidFill>
              </a:rPr>
              <a:t>данной проблемы заключается в том, </a:t>
            </a:r>
            <a:r>
              <a:rPr lang="ru-RU" sz="2000" b="1" dirty="0">
                <a:solidFill>
                  <a:schemeClr val="accent1"/>
                </a:solidFill>
              </a:rPr>
              <a:t>чтобы не только научить детей читать, но и воспитать увлечённого читателя.</a:t>
            </a:r>
          </a:p>
          <a:p>
            <a:endParaRPr lang="ru-RU" sz="2000" b="1" dirty="0">
              <a:solidFill>
                <a:srgbClr val="00B050"/>
              </a:solidFill>
            </a:endParaRPr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4713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9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4576" y="1701027"/>
            <a:ext cx="86044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dirty="0">
                <a:solidFill>
                  <a:srgbClr val="FF0000"/>
                </a:solidFill>
              </a:rPr>
              <a:t>Компетенции </a:t>
            </a:r>
            <a:r>
              <a:rPr lang="ru-RU" sz="2400" dirty="0"/>
              <a:t>– </a:t>
            </a:r>
            <a:r>
              <a:rPr lang="ru-RU" sz="2400" b="1" dirty="0"/>
              <a:t>это набор видов деятельности, которые осуществляет ученик на уроке. Они являются важным результатом образования, поэтому должны быть </a:t>
            </a:r>
          </a:p>
          <a:p>
            <a:pPr fontAlgn="base"/>
            <a:r>
              <a:rPr lang="ru-RU" sz="2400" b="1" dirty="0"/>
              <a:t>сформулированы у всех обучающихся;</a:t>
            </a:r>
          </a:p>
          <a:p>
            <a:pPr fontAlgn="base"/>
            <a:endParaRPr lang="ru-RU" sz="20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925" y="404247"/>
            <a:ext cx="38214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871" y="757971"/>
            <a:ext cx="352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Технология опыта.</a:t>
            </a:r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85630" y="3419403"/>
            <a:ext cx="82140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dirty="0">
                <a:solidFill>
                  <a:srgbClr val="C00000"/>
                </a:solidFill>
              </a:rPr>
              <a:t>Компетентность-</a:t>
            </a:r>
            <a:r>
              <a:rPr lang="ru-RU" sz="2400" dirty="0"/>
              <a:t> </a:t>
            </a:r>
            <a:r>
              <a:rPr lang="ru-RU" sz="2400" b="1" dirty="0"/>
              <a:t>это совокупность качеств развитой личности, сформированных знаний, умений и навыков, </a:t>
            </a:r>
            <a:endParaRPr lang="ru-RU" sz="2400" b="1" dirty="0" smtClean="0"/>
          </a:p>
          <a:p>
            <a:pPr fontAlgn="base"/>
            <a:r>
              <a:rPr lang="ru-RU" sz="2400" b="1" dirty="0" smtClean="0"/>
              <a:t>в </a:t>
            </a:r>
            <a:r>
              <a:rPr lang="ru-RU" sz="2400" b="1" dirty="0"/>
              <a:t>нашем случае, в чтении детской литературы, </a:t>
            </a:r>
            <a:endParaRPr lang="ru-RU" sz="2400" b="1" dirty="0" smtClean="0"/>
          </a:p>
          <a:p>
            <a:pPr fontAlgn="base"/>
            <a:r>
              <a:rPr lang="ru-RU" sz="2400" b="1" dirty="0" smtClean="0"/>
              <a:t>которые </a:t>
            </a:r>
            <a:r>
              <a:rPr lang="ru-RU" sz="2400" b="1" dirty="0"/>
              <a:t>ученик реализует в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261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78" y="-32102"/>
            <a:ext cx="9360024" cy="730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260648"/>
            <a:ext cx="56166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>
                <a:solidFill>
                  <a:srgbClr val="C00000"/>
                </a:solidFill>
              </a:rPr>
              <a:t>Выделены три основные компетенции,</a:t>
            </a:r>
          </a:p>
          <a:p>
            <a:pPr algn="ctr" fontAlgn="base"/>
            <a:r>
              <a:rPr lang="ru-RU" sz="2800" b="1" dirty="0">
                <a:solidFill>
                  <a:srgbClr val="C00000"/>
                </a:solidFill>
              </a:rPr>
              <a:t> составляющие основу читательской компетентности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1191428" y="3636585"/>
            <a:ext cx="7344816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ценностно-смысловая</a:t>
            </a:r>
          </a:p>
        </p:txBody>
      </p:sp>
      <p:sp>
        <p:nvSpPr>
          <p:cNvPr id="9" name="Лента лицом вверх 8"/>
          <p:cNvSpPr/>
          <p:nvPr/>
        </p:nvSpPr>
        <p:spPr>
          <a:xfrm>
            <a:off x="2267744" y="4743436"/>
            <a:ext cx="5400600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400" b="1" dirty="0" smtClean="0">
                <a:solidFill>
                  <a:schemeClr val="bg1"/>
                </a:solidFill>
              </a:rPr>
              <a:t>коммуникативная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Лента лицом вверх 10"/>
          <p:cNvSpPr/>
          <p:nvPr/>
        </p:nvSpPr>
        <p:spPr>
          <a:xfrm>
            <a:off x="1043608" y="2615334"/>
            <a:ext cx="5047251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2400" b="1" dirty="0">
                <a:solidFill>
                  <a:schemeClr val="bg1"/>
                </a:solidFill>
              </a:rPr>
              <a:t>познавательная</a:t>
            </a:r>
          </a:p>
        </p:txBody>
      </p:sp>
    </p:spTree>
    <p:extLst>
      <p:ext uri="{BB962C8B-B14F-4D97-AF65-F5344CB8AC3E}">
        <p14:creationId xmlns:p14="http://schemas.microsoft.com/office/powerpoint/2010/main" val="32360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3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48680"/>
            <a:ext cx="734481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rgbClr val="FF0000"/>
                </a:solidFill>
              </a:rPr>
              <a:t>Ценностно-смысловая компетенция </a:t>
            </a:r>
            <a:r>
              <a:rPr lang="ru-RU" sz="2400" b="1" dirty="0"/>
              <a:t>определяется наличием читательского кругозора, т.е. знаний о литературе в виде представлений о произведениях, авторах, темах и жанрах детского чтения и полноценного восприятия литературных произведений, а также научно-познавательных текстов. Читательские умения: знание отечественных и зарубежных авторов, жанров произведений, умение отвечать на вопрос «о чем произведение», последовательно передавать сюжет произведения, характеризовать героя, разбивать текст на части, выделять главную мысль самостоятельно, своими словами, умение апеллировать к источнику знаний.</a:t>
            </a:r>
          </a:p>
        </p:txBody>
      </p:sp>
    </p:spTree>
    <p:extLst>
      <p:ext uri="{BB962C8B-B14F-4D97-AF65-F5344CB8AC3E}">
        <p14:creationId xmlns:p14="http://schemas.microsoft.com/office/powerpoint/2010/main" val="159188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2403" cy="734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43354" y="332656"/>
            <a:ext cx="76683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FF0000"/>
                </a:solidFill>
              </a:rPr>
              <a:t>Познавательная компетенция </a:t>
            </a:r>
            <a:r>
              <a:rPr lang="ru-RU" sz="2400" b="1" dirty="0"/>
              <a:t>определяется читательской самостоятельностью в работе с книгой </a:t>
            </a:r>
            <a:r>
              <a:rPr lang="ru-RU" sz="2400" b="1" dirty="0" smtClean="0"/>
              <a:t>и </a:t>
            </a:r>
            <a:r>
              <a:rPr lang="ru-RU" sz="2400" b="1" dirty="0" err="1"/>
              <a:t>сформированностью</a:t>
            </a:r>
            <a:r>
              <a:rPr lang="ru-RU" sz="2400" b="1" dirty="0"/>
              <a:t> читательских умений работать с текстом художественного произведения, а также научно-познавательных текстов. Читательские умения направлены на: умение работать с книгой, ставить цель чтения, пересказывать текст полно, выборочно или кратко, выделять главные слова; пользоваться библиотекой, составлять аннотацию, называть мотивы чтения, проявлять читательскую самостоятельность; владение основными видами речевой деятельности, способностью к написанию сочинений разных типов и литературных творческих работ, учитывающих умение анализировать произведение и текст, умение ставить цели и пересказывать текст, формировать идейный смысл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416235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07077" y="391725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FF0000"/>
                </a:solidFill>
              </a:rPr>
              <a:t>Коммуникативная компетенция </a:t>
            </a:r>
            <a:r>
              <a:rPr lang="ru-RU" sz="2400" b="1" dirty="0"/>
              <a:t>определяется наличием продуктивных способов чтения и качественного навыка, направленного на овладение  основными способами чтения </a:t>
            </a:r>
            <a:r>
              <a:rPr lang="ru-RU" sz="2400" b="1" dirty="0" smtClean="0"/>
              <a:t>и качеством навыка чтения: </a:t>
            </a:r>
            <a:r>
              <a:rPr lang="ru-RU" sz="2400" b="1" dirty="0"/>
              <a:t>правильностью, беглостью, осознанностью, выразительностью.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77" y="2713856"/>
            <a:ext cx="7339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Под умением читать понимается следующее: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728355" y="3609020"/>
            <a:ext cx="3960440" cy="96507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</a:rPr>
              <a:t>мение вычитывать информацию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216818" y="3480674"/>
            <a:ext cx="3816424" cy="108012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</a:rPr>
              <a:t>мение размышлять о прочитанном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2817676" y="4671428"/>
            <a:ext cx="3708412" cy="10446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</a:rPr>
              <a:t>мение давать оценку прочитанному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2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872"/>
            <a:ext cx="9144001" cy="734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3" y="476672"/>
            <a:ext cx="7349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Особенности восприятия художественного произведения </a:t>
            </a:r>
          </a:p>
          <a:p>
            <a:pPr algn="ctr"/>
            <a:r>
              <a:rPr lang="ru-RU" sz="2800" b="1" dirty="0" smtClean="0"/>
              <a:t>младшими школьниками</a:t>
            </a:r>
            <a:endParaRPr lang="ru-RU" sz="2800" b="1" dirty="0"/>
          </a:p>
        </p:txBody>
      </p:sp>
      <p:sp>
        <p:nvSpPr>
          <p:cNvPr id="8" name="Стрелка вниз 7"/>
          <p:cNvSpPr/>
          <p:nvPr/>
        </p:nvSpPr>
        <p:spPr>
          <a:xfrm rot="2064245">
            <a:off x="2962465" y="1913007"/>
            <a:ext cx="484632" cy="978408"/>
          </a:xfrm>
          <a:prstGeom prst="downArrow">
            <a:avLst>
              <a:gd name="adj1" fmla="val 50000"/>
              <a:gd name="adj2" fmla="val 81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795598">
            <a:off x="6714329" y="188538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99592" y="2747804"/>
            <a:ext cx="3657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моционально-образное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876799" y="2757978"/>
            <a:ext cx="4159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</a:rPr>
              <a:t>нтеллектуально- оценочное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3438292"/>
            <a:ext cx="7205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Полнота и глубина восприятия зависят: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899957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/>
              <a:t>степени сложности самого произведения; </a:t>
            </a:r>
          </a:p>
          <a:p>
            <a:pPr marL="342900" indent="-342900">
              <a:buAutoNum type="arabicPeriod"/>
            </a:pPr>
            <a:r>
              <a:rPr lang="ru-RU" sz="2000" b="1" dirty="0"/>
              <a:t>л</a:t>
            </a:r>
            <a:r>
              <a:rPr lang="ru-RU" sz="2000" b="1" dirty="0" smtClean="0"/>
              <a:t>итературного и жизненного опыта читателя;</a:t>
            </a:r>
          </a:p>
          <a:p>
            <a:pPr marL="342900" indent="-342900">
              <a:buAutoNum type="arabicPeriod"/>
            </a:pPr>
            <a:r>
              <a:rPr lang="ru-RU" sz="2000" b="1" dirty="0"/>
              <a:t>р</a:t>
            </a:r>
            <a:r>
              <a:rPr lang="ru-RU" sz="2000" b="1" dirty="0" smtClean="0"/>
              <a:t>азвития его воображения и чувств;</a:t>
            </a:r>
          </a:p>
          <a:p>
            <a:pPr marL="342900" indent="-342900">
              <a:buAutoNum type="arabicPeriod"/>
            </a:pPr>
            <a:r>
              <a:rPr lang="ru-RU" sz="2000" b="1" dirty="0"/>
              <a:t>а</a:t>
            </a:r>
            <a:r>
              <a:rPr lang="ru-RU" sz="2000" b="1" dirty="0" smtClean="0"/>
              <a:t>ктивности ребёнка в процессе чтения.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9785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44" y="3686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835695" y="671569"/>
            <a:ext cx="6480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Анализ художественного произведения.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58308" y="2047846"/>
            <a:ext cx="6084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Ориентирован на извлечение объективного смысла,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заложенного в текст автором произведения.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155388" y="1919846"/>
            <a:ext cx="936104" cy="18256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1941" y="3830452"/>
            <a:ext cx="6548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Определение темы чтения, вычленение главной мысли, </a:t>
            </a:r>
          </a:p>
          <a:p>
            <a:r>
              <a:rPr lang="ru-RU" sz="2400" b="1" dirty="0" smtClean="0">
                <a:solidFill>
                  <a:schemeClr val="tx2"/>
                </a:solidFill>
              </a:rPr>
              <a:t>понимание авторской позиции, осмысление идеи произведения.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881865" y="1333961"/>
            <a:ext cx="484632" cy="7463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9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473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87623" y="669718"/>
            <a:ext cx="7494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Интерпретация</a:t>
            </a:r>
            <a:r>
              <a:rPr lang="ru-RU" dirty="0" smtClean="0"/>
              <a:t> – </a:t>
            </a:r>
            <a:r>
              <a:rPr lang="ru-RU" sz="2400" b="1" dirty="0" smtClean="0">
                <a:solidFill>
                  <a:srgbClr val="002060"/>
                </a:solidFill>
              </a:rPr>
              <a:t>присвоение смысла произведения себе.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2" y="1529914"/>
            <a:ext cx="66247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З</a:t>
            </a:r>
            <a:r>
              <a:rPr lang="ru-RU" sz="2400" b="1" dirty="0" smtClean="0"/>
              <a:t>адача учителя: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через </a:t>
            </a:r>
            <a:r>
              <a:rPr lang="ru-RU" sz="2400" b="1" dirty="0">
                <a:solidFill>
                  <a:srgbClr val="C00000"/>
                </a:solidFill>
              </a:rPr>
              <a:t>анализ подготовить базу для личностной интерпретации художественного произведения каждым учеником.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443" y="3439943"/>
            <a:ext cx="77859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Анализ художественного произведения </a:t>
            </a:r>
            <a:r>
              <a:rPr lang="ru-RU" sz="2400" b="1" dirty="0" smtClean="0"/>
              <a:t>занимает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центральное место и является основной деятельностью</a:t>
            </a:r>
            <a:endParaRPr lang="ru-RU" sz="2400" b="1" dirty="0" smtClean="0"/>
          </a:p>
          <a:p>
            <a:r>
              <a:rPr lang="ru-RU" sz="2400" b="1" dirty="0" smtClean="0"/>
              <a:t>учащихся </a:t>
            </a:r>
            <a:r>
              <a:rPr lang="ru-RU" sz="2400" b="1" dirty="0"/>
              <a:t>на уроке литературного чтения.</a:t>
            </a:r>
          </a:p>
          <a:p>
            <a:r>
              <a:rPr lang="ru-RU" sz="2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569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2" y="-2"/>
            <a:ext cx="9144000" cy="747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332656"/>
            <a:ext cx="4215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Условия возникновения опыта.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710100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Молодёжь перестала читать.</a:t>
            </a:r>
          </a:p>
          <a:p>
            <a:r>
              <a:rPr lang="ru-RU" sz="2400" b="1" dirty="0" smtClean="0"/>
              <a:t>Проблема чтения становится государственной.</a:t>
            </a:r>
          </a:p>
          <a:p>
            <a:r>
              <a:rPr lang="ru-RU" sz="2400" b="1" dirty="0" smtClean="0"/>
              <a:t>Современное общество заинтересовано </a:t>
            </a:r>
          </a:p>
          <a:p>
            <a:r>
              <a:rPr lang="ru-RU" sz="2400" b="1" dirty="0" smtClean="0"/>
              <a:t>в квалифицированном читателе.</a:t>
            </a:r>
          </a:p>
          <a:p>
            <a:r>
              <a:rPr lang="ru-RU" sz="2400" b="1" dirty="0" smtClean="0"/>
              <a:t>Школа должна способствовать формированию</a:t>
            </a:r>
          </a:p>
          <a:p>
            <a:r>
              <a:rPr lang="ru-RU" sz="2400" b="1" dirty="0" smtClean="0"/>
              <a:t>читательской компетентности школьников.</a:t>
            </a:r>
          </a:p>
          <a:p>
            <a:r>
              <a:rPr lang="ru-RU" sz="2400" b="1" dirty="0" smtClean="0"/>
              <a:t>Отношение человека к книге формируется</a:t>
            </a:r>
          </a:p>
          <a:p>
            <a:r>
              <a:rPr lang="ru-RU" sz="2400" b="1" dirty="0" smtClean="0"/>
              <a:t> в младшем школьном возрасте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250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86" y="-3562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03648" y="588877"/>
            <a:ext cx="7362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Условия эффективности анализа </a:t>
            </a:r>
            <a:r>
              <a:rPr lang="ru-RU" sz="2400" b="1" dirty="0" smtClean="0">
                <a:solidFill>
                  <a:srgbClr val="FF0000"/>
                </a:solidFill>
              </a:rPr>
              <a:t>прочитанного: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9853" y="1787782"/>
            <a:ext cx="72728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/>
              <a:t>осознание учителем необходимости развития аналитических умений младших школьников и вычленение такой работы в отдельную задачу урока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умение учителя организовать деятельность учащихся по анализу прочитанного (для этого учителю важно владеть разными видами и приёмами анализа</a:t>
            </a:r>
            <a:r>
              <a:rPr lang="ru-RU" sz="2000" b="1" dirty="0" smtClean="0"/>
              <a:t>);</a:t>
            </a:r>
          </a:p>
          <a:p>
            <a:pPr lvl="0"/>
            <a:endParaRPr lang="ru-RU" sz="2000" b="1" dirty="0"/>
          </a:p>
          <a:p>
            <a:r>
              <a:rPr lang="ru-RU" sz="2000" b="1" dirty="0"/>
              <a:t>умение выстроить урок не в вопросно-ответной форме, а в режиме диалога ученика с учителем, ученика с учеником, ученика с автором художественного текста (диалог, дискуссия обеспечивают живое общение, обратную связь, совместное осмысление прочитанного).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57336" y="2060848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611560" y="3139990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71781" y="4365104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52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457136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аиболее эффективные приёмы анализа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художественного произведения: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288133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/>
              <a:t>определение темы чтения по фамилии автора или названию текста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чтение текста частями с предугадыванием дальнейшего развития сюжета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выдвижение гипотез, поиск ответа на проблемный вопрос к тексту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обсуждение каких-либо утверждений, вопросов, предположений в паре, в группе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формулировку вопросов по прочитанному учителю, учащимся, автору произведения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дискуссию, спор с автором, с оппонентами;</a:t>
            </a:r>
          </a:p>
        </p:txBody>
      </p:sp>
    </p:spTree>
    <p:extLst>
      <p:ext uri="{BB962C8B-B14F-4D97-AF65-F5344CB8AC3E}">
        <p14:creationId xmlns:p14="http://schemas.microsoft.com/office/powerpoint/2010/main" val="984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86" y="-17140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457136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аиболее эффективные приёмы анализа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художественного произведения: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88133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/>
              <a:t>озаглавливание</a:t>
            </a:r>
            <a:r>
              <a:rPr lang="ru-RU" sz="2000" b="1" dirty="0"/>
              <a:t> прочитанного текста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выбор заглавия к прочитанному из нескольких предложенных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 smtClean="0"/>
              <a:t>трансформация </a:t>
            </a:r>
            <a:r>
              <a:rPr lang="ru-RU" sz="2000" b="1" dirty="0"/>
              <a:t>текста (дополнение начала или конца, сжатие текста, перестановка частей текста местами</a:t>
            </a:r>
            <a:r>
              <a:rPr lang="ru-RU" sz="2000" b="1" dirty="0" smtClean="0"/>
              <a:t>);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видоизменение сюжета (перенос места действия в другое место или в другое время, изменение обстоятельств или характера героя, отсутствие одного из героев, ввод героя из другого произведения</a:t>
            </a:r>
            <a:r>
              <a:rPr lang="ru-RU" sz="2000" b="1" dirty="0" smtClean="0"/>
              <a:t>);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творческие работы на основе прочитанного (все виды плана и пересказа, </a:t>
            </a:r>
            <a:r>
              <a:rPr lang="ru-RU" sz="2000" b="1" dirty="0" err="1"/>
              <a:t>раскадровка</a:t>
            </a:r>
            <a:r>
              <a:rPr lang="ru-RU" sz="2000" b="1" dirty="0"/>
              <a:t> диафильма и рекламы, составление отзыва</a:t>
            </a:r>
            <a:r>
              <a:rPr lang="ru-RU" sz="2000" b="1" dirty="0" smtClean="0"/>
              <a:t>, аннотации</a:t>
            </a:r>
            <a:r>
              <a:rPr lang="ru-RU" sz="2000" b="1" dirty="0"/>
              <a:t>, сочинение по прочитанному).</a:t>
            </a:r>
          </a:p>
        </p:txBody>
      </p:sp>
    </p:spTree>
    <p:extLst>
      <p:ext uri="{BB962C8B-B14F-4D97-AF65-F5344CB8AC3E}">
        <p14:creationId xmlns:p14="http://schemas.microsoft.com/office/powerpoint/2010/main" val="13634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68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74368" y="581779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Работа, предшествующая чтению художественного произведения.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412776"/>
            <a:ext cx="748883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Задачи работы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lvl="0"/>
            <a:r>
              <a:rPr lang="ru-RU" sz="2400" b="1" dirty="0"/>
              <a:t>о</a:t>
            </a:r>
            <a:r>
              <a:rPr lang="ru-RU" sz="2400" b="1" dirty="0" smtClean="0"/>
              <a:t>живить </a:t>
            </a:r>
            <a:r>
              <a:rPr lang="ru-RU" sz="2400" b="1" dirty="0"/>
              <a:t>уже имеющиеся у детей представления о тех объектах и явлениях, о которых пойдет речь в тексте или сообщить новые </a:t>
            </a:r>
            <a:r>
              <a:rPr lang="ru-RU" sz="2400" b="1" dirty="0" smtClean="0"/>
              <a:t>сведения;</a:t>
            </a:r>
          </a:p>
          <a:p>
            <a:pPr lvl="0"/>
            <a:endParaRPr lang="ru-RU" sz="2400" b="1" dirty="0"/>
          </a:p>
          <a:p>
            <a:pPr lvl="0"/>
            <a:r>
              <a:rPr lang="ru-RU" sz="2400" b="1" dirty="0"/>
              <a:t>в</a:t>
            </a:r>
            <a:r>
              <a:rPr lang="ru-RU" sz="2400" b="1" dirty="0" smtClean="0"/>
              <a:t>ызвать </a:t>
            </a:r>
            <a:r>
              <a:rPr lang="ru-RU" sz="2400" b="1" dirty="0"/>
              <a:t>у детей соответствующий характеру текста эмоциональный </a:t>
            </a:r>
            <a:r>
              <a:rPr lang="ru-RU" sz="2400" b="1" dirty="0" smtClean="0"/>
              <a:t>настрой;</a:t>
            </a:r>
          </a:p>
          <a:p>
            <a:pPr lvl="0"/>
            <a:endParaRPr lang="ru-RU" sz="2400" b="1" dirty="0"/>
          </a:p>
          <a:p>
            <a:pPr lvl="0"/>
            <a:r>
              <a:rPr lang="ru-RU" sz="2400" b="1" dirty="0"/>
              <a:t>о</a:t>
            </a:r>
            <a:r>
              <a:rPr lang="ru-RU" sz="2400" b="1" dirty="0" smtClean="0"/>
              <a:t>бъяснить </a:t>
            </a:r>
            <a:r>
              <a:rPr lang="ru-RU" sz="2400" b="1" dirty="0"/>
              <a:t>или уточнить значение важных для понимания произведения слов.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7118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260648"/>
            <a:ext cx="705678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Приёмы подготовки.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1.</a:t>
            </a:r>
            <a:r>
              <a:rPr lang="ru-RU" sz="2000" b="1" dirty="0">
                <a:solidFill>
                  <a:srgbClr val="002060"/>
                </a:solidFill>
              </a:rPr>
              <a:t> Компенсирование </a:t>
            </a:r>
            <a:r>
              <a:rPr lang="ru-RU" sz="2000" b="1" dirty="0" err="1">
                <a:solidFill>
                  <a:srgbClr val="002060"/>
                </a:solidFill>
              </a:rPr>
              <a:t>несформированности</a:t>
            </a:r>
            <a:r>
              <a:rPr lang="ru-RU" sz="2000" b="1" dirty="0">
                <a:solidFill>
                  <a:srgbClr val="002060"/>
                </a:solidFill>
              </a:rPr>
              <a:t> правильного типа читательской деятельности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endParaRPr lang="ru-RU" dirty="0"/>
          </a:p>
          <a:p>
            <a:pPr marL="342900" indent="-342900">
              <a:buAutoNum type="arabicParenR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беседа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используется в том случае, если дети уже владеют знаниями по теме чтения и у них есть читательский опыт. В беседе следует опираться на личный и читательский опыт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детей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arenR"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 рассказ учителя: целесообразен тогда, когда тема чтения мало знакома детям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3) знакомство со словарными словами. Словарная работа складывается из следующих компонентов: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лексическая работа (объяснение значений незнакомых детям слов);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работа по предупреждению ошибочного чтения (чтение трудночитаемых слов);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работа над изобразительно-выразительными средствами.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45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02" y="-5317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48680"/>
            <a:ext cx="66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Для объяснения значений слов могут быть использованы следующие приемы</a:t>
            </a:r>
            <a:r>
              <a:rPr lang="ru-RU" sz="2400" b="1" dirty="0" smtClean="0"/>
              <a:t>:</a:t>
            </a:r>
          </a:p>
          <a:p>
            <a:pPr algn="ctr"/>
            <a:endParaRPr lang="ru-RU" sz="2400" b="1" dirty="0"/>
          </a:p>
          <a:p>
            <a:r>
              <a:rPr lang="ru-RU" dirty="0"/>
              <a:t>- </a:t>
            </a:r>
            <a:r>
              <a:rPr lang="ru-RU" sz="2400" b="1" dirty="0">
                <a:solidFill>
                  <a:srgbClr val="C00000"/>
                </a:solidFill>
              </a:rPr>
              <a:t>подбор синонимов,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подбор антонимов,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развернутое описание,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показ предмета или его изображения,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через словообразовательный анализ,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по сноске в книге для чтения или по словарю.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150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87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476672"/>
            <a:ext cx="7200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2. Формирование правильного типа читательской деятельности (умение прогнозировать содержание текста</a:t>
            </a:r>
            <a:r>
              <a:rPr lang="ru-RU" sz="2400" b="1" dirty="0" smtClean="0">
                <a:solidFill>
                  <a:srgbClr val="002060"/>
                </a:solidFill>
              </a:rPr>
              <a:t>).</a:t>
            </a:r>
          </a:p>
          <a:p>
            <a:endParaRPr lang="ru-RU" sz="2400" b="1" dirty="0"/>
          </a:p>
          <a:p>
            <a:r>
              <a:rPr lang="ru-RU" sz="2400" b="1" dirty="0"/>
              <a:t>1) работа с заголовком</a:t>
            </a:r>
          </a:p>
          <a:p>
            <a:r>
              <a:rPr lang="ru-RU" sz="2400" b="1" dirty="0"/>
              <a:t>2) работа с фамилией автора</a:t>
            </a:r>
          </a:p>
          <a:p>
            <a:r>
              <a:rPr lang="ru-RU" sz="2400" b="1" dirty="0"/>
              <a:t>3) работа с иллюстрацией</a:t>
            </a:r>
          </a:p>
          <a:p>
            <a:r>
              <a:rPr lang="ru-RU" sz="2400" b="1" dirty="0"/>
              <a:t>4) вычленение ориентирующих слов: проводится при рассмотрении того, как напечатан текста хрестоматии. Разделен ли на части, есть ли подзаголовок. Нужно учить детей читать первое и последнее предложение текста.</a:t>
            </a:r>
          </a:p>
        </p:txBody>
      </p:sp>
    </p:spTree>
    <p:extLst>
      <p:ext uri="{BB962C8B-B14F-4D97-AF65-F5344CB8AC3E}">
        <p14:creationId xmlns:p14="http://schemas.microsoft.com/office/powerpoint/2010/main" val="51589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26" y="0"/>
            <a:ext cx="9313346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332656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Первичное восприятие содержание произведения.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1163653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Приемы </a:t>
            </a:r>
            <a:r>
              <a:rPr lang="ru-RU" sz="2000" b="1" dirty="0">
                <a:solidFill>
                  <a:srgbClr val="FF0000"/>
                </a:solidFill>
              </a:rPr>
              <a:t>первичного чтения: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5045" y="1424364"/>
            <a:ext cx="80740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</a:t>
            </a:r>
            <a:r>
              <a:rPr lang="ru-RU" sz="2000" b="1" dirty="0"/>
              <a:t>чтение учителем вслух,</a:t>
            </a:r>
          </a:p>
          <a:p>
            <a:r>
              <a:rPr lang="ru-RU" sz="2000" b="1" dirty="0"/>
              <a:t>- чтение текста специально подготовленными детьми,</a:t>
            </a:r>
          </a:p>
          <a:p>
            <a:r>
              <a:rPr lang="ru-RU" sz="2000" b="1" dirty="0"/>
              <a:t>- чтение текста детьми по цепочке,</a:t>
            </a:r>
          </a:p>
          <a:p>
            <a:r>
              <a:rPr lang="ru-RU" sz="2000" b="1" dirty="0"/>
              <a:t>- комбинированное чтение (учитель и вызванные ученики читают текст попеременно; учитель выбирает диалоги, описательные отрывки, начало произведения и его заключительные строки, отрывки, наиболее трудные для чтения с технической стороны, содержащие подтекст, кульминационные моменты),</a:t>
            </a:r>
          </a:p>
          <a:p>
            <a:r>
              <a:rPr lang="ru-RU" sz="2000" b="1" dirty="0"/>
              <a:t>- использование грамзаписи (для знакомых произведений),</a:t>
            </a:r>
          </a:p>
          <a:p>
            <a:r>
              <a:rPr lang="ru-RU" sz="2000" b="1" dirty="0"/>
              <a:t>- прием сопоставления различных интонаций,</a:t>
            </a:r>
          </a:p>
          <a:p>
            <a:r>
              <a:rPr lang="ru-RU" sz="2000" b="1" dirty="0"/>
              <a:t>- чтение на фоне музыки,</a:t>
            </a:r>
          </a:p>
          <a:p>
            <a:r>
              <a:rPr lang="ru-RU" sz="2000" b="1" dirty="0"/>
              <a:t>- учитель останавливает чтение на кульминационном моменте или на проблемном и предлагает детям подумать о </a:t>
            </a:r>
            <a:r>
              <a:rPr lang="ru-RU" sz="2000" b="1" dirty="0" smtClean="0"/>
              <a:t>том, </a:t>
            </a:r>
            <a:r>
              <a:rPr lang="ru-RU" sz="2000" b="1" dirty="0"/>
              <a:t>ч</a:t>
            </a:r>
            <a:r>
              <a:rPr lang="ru-RU" sz="2000" b="1" dirty="0" smtClean="0"/>
              <a:t>то </a:t>
            </a:r>
            <a:r>
              <a:rPr lang="ru-RU" sz="2000" b="1" dirty="0"/>
              <a:t>будет дальше, чем разрешится ситуация.</a:t>
            </a:r>
          </a:p>
          <a:p>
            <a:r>
              <a:rPr lang="ru-RU" sz="20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55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7755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476672"/>
            <a:ext cx="4968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Проверка первичного </a:t>
            </a:r>
            <a:r>
              <a:rPr lang="ru-RU" sz="2400" b="1" i="1" dirty="0" smtClean="0"/>
              <a:t>восприятия -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э</a:t>
            </a:r>
            <a:r>
              <a:rPr lang="ru-RU" sz="2000" b="1" dirty="0" smtClean="0">
                <a:solidFill>
                  <a:srgbClr val="002060"/>
                </a:solidFill>
              </a:rPr>
              <a:t>то </a:t>
            </a:r>
            <a:r>
              <a:rPr lang="ru-RU" sz="2000" b="1" dirty="0">
                <a:solidFill>
                  <a:srgbClr val="002060"/>
                </a:solidFill>
              </a:rPr>
              <a:t>выяснение учителем эмоциональной реакции детей на произведение и проверка понимания ими общего смысла произведения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</a:rPr>
              <a:t>Прием работы – беседа (не более 3-4 вопросов), которая должна прояснить и закрепить первичные читательские впечатления детей.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570420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Постановка проблемного вопроса сделает анализ произведений естественным и необходимым. Он целесообразен при чтении произведений, где есть ситуации, предполагающие различные понимания героев, их действий, поступков, этических проблем, затронутых писателем.</a:t>
            </a: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452320" y="707504"/>
            <a:ext cx="1008112" cy="92129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3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476672"/>
            <a:ext cx="7357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Приёмы работы по анализу художественного произведения 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1124744"/>
            <a:ext cx="65834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sz="2000" b="1" dirty="0" smtClean="0">
                <a:solidFill>
                  <a:srgbClr val="FF0000"/>
                </a:solidFill>
              </a:rPr>
              <a:t>Постановка учителем вопросов к прочитанному тексту: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4424751" y="1700808"/>
            <a:ext cx="611962" cy="82402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44534" y="2636912"/>
            <a:ext cx="77879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-на выявление фактического содержания произведения;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-на выявление причинно-следственных связей;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-вопросы, ведущие к оценкам, обобщениям;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-вопросы</a:t>
            </a:r>
            <a:r>
              <a:rPr lang="ru-RU" sz="2000" b="1" dirty="0">
                <a:solidFill>
                  <a:srgbClr val="7030A0"/>
                </a:solidFill>
              </a:rPr>
              <a:t>, направленные на установление ассоциаций с опытом учащихся;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-вопросы</a:t>
            </a:r>
            <a:r>
              <a:rPr lang="ru-RU" sz="2000" b="1" dirty="0">
                <a:solidFill>
                  <a:srgbClr val="7030A0"/>
                </a:solidFill>
              </a:rPr>
              <a:t>, привлекающие внимание детей к особенностям художественного произведения.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          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         2. Постановка детьми вопросов к прочитанному тексту.                </a:t>
            </a:r>
            <a:endParaRPr lang="ru-RU" sz="20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72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65680" y="459137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Актуальность и перспективность опыта.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412776"/>
            <a:ext cx="82444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Каждого ребёнка можно научить читать. Но не все дети полноценно воспринимают </a:t>
            </a:r>
            <a:r>
              <a:rPr lang="ru-RU" b="1" dirty="0"/>
              <a:t>и осознают сущность прочитанного, что требует совершенствования и изменения подходов к организации читательской </a:t>
            </a:r>
          </a:p>
          <a:p>
            <a:r>
              <a:rPr lang="ru-RU" b="1" dirty="0"/>
              <a:t>деятельности младших школьников, осмысления процесса формирования основ читательской компетентности.</a:t>
            </a:r>
          </a:p>
          <a:p>
            <a:endParaRPr lang="ru-RU" b="1" dirty="0"/>
          </a:p>
          <a:p>
            <a:r>
              <a:rPr lang="ru-RU" b="1" dirty="0" smtClean="0"/>
              <a:t>ФГОС выдвигает требования, направленные на развитие читательских универсальных умений </a:t>
            </a:r>
            <a:r>
              <a:rPr lang="ru-RU" b="1" dirty="0"/>
              <a:t>младших школьников</a:t>
            </a:r>
            <a:r>
              <a:rPr lang="ru-RU" b="1" dirty="0" smtClean="0"/>
              <a:t>,</a:t>
            </a:r>
            <a:r>
              <a:rPr lang="ru-RU" b="1" dirty="0"/>
              <a:t> что подтверждает актуальность </a:t>
            </a:r>
            <a:endParaRPr lang="ru-RU" b="1" dirty="0" smtClean="0"/>
          </a:p>
          <a:p>
            <a:r>
              <a:rPr lang="ru-RU" b="1" dirty="0" smtClean="0"/>
              <a:t>моего опыта </a:t>
            </a:r>
            <a:r>
              <a:rPr lang="ru-RU" b="1" dirty="0"/>
              <a:t>как </a:t>
            </a:r>
            <a:r>
              <a:rPr lang="ru-RU" b="1" dirty="0" smtClean="0"/>
              <a:t>важной проблемы </a:t>
            </a:r>
            <a:r>
              <a:rPr lang="ru-RU" b="1" dirty="0"/>
              <a:t>обучения и целесообразность </a:t>
            </a:r>
            <a:endParaRPr lang="ru-RU" b="1" dirty="0" smtClean="0"/>
          </a:p>
          <a:p>
            <a:r>
              <a:rPr lang="ru-RU" b="1" dirty="0" smtClean="0"/>
              <a:t>формирования основ читательской </a:t>
            </a:r>
            <a:r>
              <a:rPr lang="ru-RU" b="1" dirty="0"/>
              <a:t>компетентности в начальном звене.</a:t>
            </a:r>
          </a:p>
          <a:p>
            <a:endParaRPr lang="ru-RU" b="1" dirty="0"/>
          </a:p>
          <a:p>
            <a:r>
              <a:rPr lang="ru-RU" b="1" dirty="0" smtClean="0"/>
              <a:t>Актуальность педагогического опыта определяется необходимостью использования анализа </a:t>
            </a:r>
            <a:r>
              <a:rPr lang="ru-RU" b="1" dirty="0"/>
              <a:t>художественного текста на уроках литературного чтения для </a:t>
            </a:r>
            <a:r>
              <a:rPr lang="ru-RU" b="1" dirty="0" smtClean="0"/>
              <a:t>развития читательских </a:t>
            </a:r>
            <a:r>
              <a:rPr lang="ru-RU" b="1" dirty="0"/>
              <a:t>компетенций.</a:t>
            </a:r>
          </a:p>
          <a:p>
            <a:endParaRPr lang="ru-RU" b="1" dirty="0"/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44298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s\Натали\Desktop\ФОТО ОПЫТ\P1060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Users\Натали\Desktop\P1060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932452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68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476672"/>
            <a:ext cx="7357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Приёмы работы по анализу художественного произведения 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07704" y="112474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3. Приём выборочного чтения: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6764611" y="1435571"/>
            <a:ext cx="731520" cy="92129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211" y="1689691"/>
            <a:ext cx="584301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- на выяснение фактического содержания;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 на установление причинно-следственных связей;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- на </a:t>
            </a:r>
            <a:r>
              <a:rPr lang="ru-RU" sz="2000" b="1" dirty="0">
                <a:solidFill>
                  <a:srgbClr val="7030A0"/>
                </a:solidFill>
              </a:rPr>
              <a:t>раскрытие художественных особенностей.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69885" y="2708920"/>
            <a:ext cx="786923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tx2"/>
                </a:solidFill>
              </a:rPr>
              <a:t>Степени сложности:</a:t>
            </a:r>
          </a:p>
          <a:p>
            <a:r>
              <a:rPr lang="ru-RU" b="1" i="1" dirty="0"/>
              <a:t>Наиболее простой вариант </a:t>
            </a:r>
            <a:r>
              <a:rPr lang="ru-RU" dirty="0"/>
              <a:t>–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искомая часть текста представляет собой ответ репродуктивного характера.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/>
              <a:t>Усложненный вариант </a:t>
            </a:r>
            <a:r>
              <a:rPr lang="ru-RU" dirty="0"/>
              <a:t>–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выборочное чтение связано с поиском частей текста, объединенных тематически.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/>
              <a:t>Самый сложный вариант </a:t>
            </a:r>
            <a:r>
              <a:rPr lang="ru-RU" dirty="0"/>
              <a:t>–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когда в основе выборочного чтения лежит подбор материала, связанный причинно-следственными отношениями, требующий сравнения фактов, обобщения.</a:t>
            </a:r>
          </a:p>
          <a:p>
            <a:endParaRPr lang="ru-RU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066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476672"/>
            <a:ext cx="7357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Приёмы работы по анализу художественного произведения 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403648" y="1124744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rgbClr val="FF0000"/>
                </a:solidFill>
              </a:rPr>
              <a:t>. Приём стилистического (языкового) анализа текста.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844824"/>
            <a:ext cx="8000588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002060"/>
                </a:solidFill>
              </a:rPr>
              <a:t>Выделение изобразительных средств языка в тексте и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осознание</a:t>
            </a:r>
            <a:r>
              <a:rPr lang="ru-RU" sz="2400" b="1" dirty="0">
                <a:solidFill>
                  <a:srgbClr val="002060"/>
                </a:solidFill>
              </a:rPr>
              <a:t> их роли в тексте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  <a:endParaRPr lang="ru-RU" b="1" dirty="0" smtClean="0"/>
          </a:p>
          <a:p>
            <a:pPr marL="0" lvl="1"/>
            <a:r>
              <a:rPr lang="ru-RU" b="1" dirty="0" smtClean="0"/>
              <a:t>− </a:t>
            </a:r>
            <a:r>
              <a:rPr lang="ru-RU" b="1" dirty="0"/>
              <a:t>почему автор пишет: “…”?</a:t>
            </a:r>
            <a:br>
              <a:rPr lang="ru-RU" b="1" dirty="0"/>
            </a:br>
            <a:r>
              <a:rPr lang="ru-RU" b="1" dirty="0"/>
              <a:t>− о чем говорит нам выражение “ …”?</a:t>
            </a:r>
            <a:br>
              <a:rPr lang="ru-RU" b="1" dirty="0"/>
            </a:br>
            <a:r>
              <a:rPr lang="ru-RU" b="1" dirty="0"/>
              <a:t>− какое выражение использует автор, чтобы …?</a:t>
            </a:r>
            <a:br>
              <a:rPr lang="ru-RU" b="1" dirty="0"/>
            </a:br>
            <a:r>
              <a:rPr lang="ru-RU" b="1" dirty="0"/>
              <a:t>− какие слова помогают нам ярко представить …?</a:t>
            </a:r>
            <a:br>
              <a:rPr lang="ru-RU" b="1" dirty="0"/>
            </a:br>
            <a:r>
              <a:rPr lang="ru-RU" b="1" dirty="0"/>
              <a:t>− как вы понимаете выражение “…”?</a:t>
            </a:r>
            <a:br>
              <a:rPr lang="ru-RU" b="1" dirty="0"/>
            </a:br>
            <a:r>
              <a:rPr lang="ru-RU" b="1" dirty="0"/>
              <a:t>− какие мысли и чувства вызывает у вас это выражение?</a:t>
            </a:r>
            <a:br>
              <a:rPr lang="ru-RU" b="1" dirty="0"/>
            </a:br>
            <a:r>
              <a:rPr lang="ru-RU" b="1" dirty="0"/>
              <a:t>− в каких словах автор показывает свое отношение к …?</a:t>
            </a:r>
            <a:br>
              <a:rPr lang="ru-RU" b="1" dirty="0"/>
            </a:br>
            <a:r>
              <a:rPr lang="ru-RU" b="1" dirty="0"/>
              <a:t>− найдите сравнение (эпитет, олицетворение), в котором наиболее ярко </a:t>
            </a:r>
            <a:endParaRPr lang="ru-RU" b="1" dirty="0" smtClean="0"/>
          </a:p>
          <a:p>
            <a:pPr marL="0" lvl="1"/>
            <a:r>
              <a:rPr lang="ru-RU" b="1" dirty="0" smtClean="0"/>
              <a:t>проявилось </a:t>
            </a:r>
            <a:r>
              <a:rPr lang="ru-RU" b="1" dirty="0"/>
              <a:t>отношение поэта к …;</a:t>
            </a:r>
            <a:br>
              <a:rPr lang="ru-RU" b="1" dirty="0"/>
            </a:br>
            <a:r>
              <a:rPr lang="ru-RU" b="1" dirty="0"/>
              <a:t>− какие слова и выражения передают настроение автора?</a:t>
            </a:r>
            <a:br>
              <a:rPr lang="ru-RU" b="1" dirty="0"/>
            </a:br>
            <a:r>
              <a:rPr lang="ru-RU" b="1" dirty="0"/>
              <a:t>− найдите “слова-краски”, помогающие нарисовать картину 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71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" y="0"/>
            <a:ext cx="9190744" cy="74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32656"/>
            <a:ext cx="836564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2400" b="1" dirty="0" smtClean="0">
                <a:solidFill>
                  <a:srgbClr val="002060"/>
                </a:solidFill>
              </a:rPr>
              <a:t>2. Стилистический </a:t>
            </a:r>
            <a:r>
              <a:rPr lang="ru-RU" sz="2400" b="1" dirty="0">
                <a:solidFill>
                  <a:srgbClr val="002060"/>
                </a:solidFill>
              </a:rPr>
              <a:t>эксперимент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Стилистический эксперимент - это намеренная “порча” авторского слова, имеющая целью привлечь внимание детей к авторскому слову, показать его незаменимость в тексте. Это может быть пропуск или замена отдельных слов и выражений, изменение конструкции предложения.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Примеры: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а) в предложении “А Вася что было духу пустился к котенку…” (</a:t>
            </a:r>
            <a:r>
              <a:rPr lang="ru-RU" b="1" dirty="0" err="1"/>
              <a:t>Л.Толстой</a:t>
            </a:r>
            <a:r>
              <a:rPr lang="ru-RU" b="1" dirty="0"/>
              <a:t> “Котенок”) делаем замену (“А Вася подбежал к котенку…”) и выясняем, что изменилось в результате этого;</a:t>
            </a:r>
            <a:br>
              <a:rPr lang="ru-RU" b="1" dirty="0"/>
            </a:br>
            <a:r>
              <a:rPr lang="ru-RU" b="1" dirty="0"/>
              <a:t>б) из рассказа Л. Толстого “Какая бывает роса на траве” убираем все авторские сравнения и смотрим, что произошло в результате этого с текстом художественного описания (“Вся красота исчезла”, - говорят дети);</a:t>
            </a:r>
            <a:br>
              <a:rPr lang="ru-RU" b="1" dirty="0"/>
            </a:br>
            <a:r>
              <a:rPr lang="ru-RU" b="1" dirty="0"/>
              <a:t>в) замены выразительных (звучных) слов менее </a:t>
            </a:r>
            <a:r>
              <a:rPr lang="ru-RU" b="1" dirty="0" smtClean="0"/>
              <a:t>звучными</a:t>
            </a:r>
            <a:r>
              <a:rPr lang="ru-RU" b="1" dirty="0"/>
              <a:t>: </a:t>
            </a:r>
            <a:br>
              <a:rPr lang="ru-RU" b="1" dirty="0"/>
            </a:br>
            <a:r>
              <a:rPr lang="ru-RU" b="1" dirty="0"/>
              <a:t>«Как бы </a:t>
            </a:r>
            <a:r>
              <a:rPr lang="ru-RU" b="1" dirty="0" err="1"/>
              <a:t>резвяся</a:t>
            </a:r>
            <a:r>
              <a:rPr lang="ru-RU" b="1" dirty="0"/>
              <a:t> и играя грохочет в небе голубом» и </a:t>
            </a:r>
          </a:p>
          <a:p>
            <a:r>
              <a:rPr lang="ru-RU" b="1" dirty="0"/>
              <a:t>«Как бы резвясь не уставая звучит все в небе голубом»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70C0"/>
                </a:solidFill>
              </a:rPr>
              <a:t>Дети убеждаются, что в результате такой замены читатели перестали слышать отзвук грома, его легкое, игривое перекатывание по небу (Ф.И. Тютчев «Весенняя гроза»).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800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620688"/>
            <a:ext cx="5410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3) Использование живой наглядности.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340768"/>
            <a:ext cx="80648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Живая наглядность представляет собой сближение восприятия текста с жизнью ребенка, с его эмоционально-непосредственным опытом. Актуализация ярких наглядных впечатлений ребенка с помощью реальных наблюдений, демонстрации конкретных действий делает художественное слово более понятным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/>
              <a:t>У</a:t>
            </a:r>
            <a:r>
              <a:rPr lang="ru-RU" b="1" dirty="0">
                <a:solidFill>
                  <a:srgbClr val="002060"/>
                </a:solidFill>
              </a:rPr>
              <a:t>.: Возьмите книги (дети выполняют действие)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/>
              <a:t>У</a:t>
            </a:r>
            <a:r>
              <a:rPr lang="ru-RU" b="1" dirty="0">
                <a:solidFill>
                  <a:srgbClr val="002060"/>
                </a:solidFill>
              </a:rPr>
              <a:t>.: А теперь схватите книгу! (дети выполняют действие)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/>
              <a:t>У.: </a:t>
            </a:r>
            <a:r>
              <a:rPr lang="ru-RU" b="1" dirty="0">
                <a:solidFill>
                  <a:srgbClr val="002060"/>
                </a:solidFill>
              </a:rPr>
              <a:t>Так есть разница между словами схватить и взять? 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.: Да! Схватить – это значит очень быстро что-то взять.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/>
              <a:t>У</a:t>
            </a:r>
            <a:r>
              <a:rPr lang="ru-RU" b="1" dirty="0">
                <a:solidFill>
                  <a:srgbClr val="002060"/>
                </a:solidFill>
              </a:rPr>
              <a:t>.: Почему же автор использует слово “схватил”, а не “взял”?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.: Потому что Ваня очень переживал, мучился, он знал, что нельзя брать без спросу. Со словом “схватил” нам, читателям, понятнее состояние Вани.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5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331640" y="332656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4) Сравнение первоначального и окончательного вариантов одного </a:t>
            </a:r>
            <a:r>
              <a:rPr lang="ru-RU" sz="2400" b="1" dirty="0" smtClean="0">
                <a:solidFill>
                  <a:srgbClr val="0070C0"/>
                </a:solidFill>
              </a:rPr>
              <a:t>текста.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6666" y="1124744"/>
            <a:ext cx="77565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Данным приемом можно воспользоваться, если учителю известны черновые редакции произведения. Этот прием может иметь разную степень сложности: от сопоставления отдельных слов и выражений до сравнения целых текстов. В результате сравнения дети пытаются обосновать внесенные писателем изменения.</a:t>
            </a:r>
            <a:br>
              <a:rPr lang="ru-RU" b="1" dirty="0"/>
            </a:br>
            <a:r>
              <a:rPr lang="ru-RU" b="1" dirty="0">
                <a:solidFill>
                  <a:srgbClr val="C00000"/>
                </a:solidFill>
              </a:rPr>
              <a:t>Примеры: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а) Под голубыми небесами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Необозримыми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------------------- коврами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Великолепными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Блестя на солнце, снег лежит …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(А. Пушкин “Зимнее утро”)</a:t>
            </a:r>
          </a:p>
          <a:p>
            <a:r>
              <a:rPr lang="ru-RU" b="1" dirty="0"/>
              <a:t> 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б) </a:t>
            </a:r>
            <a:r>
              <a:rPr lang="ru-RU" b="1" dirty="0">
                <a:solidFill>
                  <a:srgbClr val="FF0000"/>
                </a:solidFill>
              </a:rPr>
              <a:t>В первом издании рассказа </a:t>
            </a:r>
            <a:r>
              <a:rPr lang="ru-RU" b="1" dirty="0" err="1">
                <a:solidFill>
                  <a:srgbClr val="FF0000"/>
                </a:solidFill>
              </a:rPr>
              <a:t>В.Осеевой</a:t>
            </a:r>
            <a:r>
              <a:rPr lang="ru-RU" b="1" dirty="0">
                <a:solidFill>
                  <a:srgbClr val="FF0000"/>
                </a:solidFill>
              </a:rPr>
              <a:t> “Хорошее” концовка текста была такая: “Что бы мне такое хорошее сделать?” А мама и говорит: “Погуляй с сестренкой, помоги няне, напои собаку”. В следующем издании автор убрала эти строчки, оставив только вопрос Юры. Как вы думаете, почему?</a:t>
            </a:r>
          </a:p>
        </p:txBody>
      </p:sp>
    </p:spTree>
    <p:extLst>
      <p:ext uri="{BB962C8B-B14F-4D97-AF65-F5344CB8AC3E}">
        <p14:creationId xmlns:p14="http://schemas.microsoft.com/office/powerpoint/2010/main" val="417897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93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32950" y="394344"/>
            <a:ext cx="60486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Приемы работы над </a:t>
            </a:r>
            <a:r>
              <a:rPr lang="ru-RU" sz="2400" b="1" dirty="0" smtClean="0">
                <a:solidFill>
                  <a:srgbClr val="C00000"/>
                </a:solidFill>
              </a:rPr>
              <a:t>образом-персонажем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7668344" y="394344"/>
            <a:ext cx="941824" cy="58432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915978"/>
            <a:ext cx="73180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1) Учитель называет качества персонажа, а дети приводят примеры, их подтверждающие.</a:t>
            </a:r>
          </a:p>
          <a:p>
            <a:r>
              <a:rPr lang="ru-RU" sz="2800" b="1" dirty="0"/>
              <a:t>2) Детям предлагается самостоятельно назвать свойства характера героя.</a:t>
            </a:r>
          </a:p>
          <a:p>
            <a:r>
              <a:rPr lang="ru-RU" sz="2800" b="1" dirty="0"/>
              <a:t>3) Дети читают текст по частям и в ходе анализа выясняют, что нового из прочитанной части узнали о герое.</a:t>
            </a:r>
          </a:p>
          <a:p>
            <a:r>
              <a:rPr lang="ru-RU" sz="2800" b="1" dirty="0"/>
              <a:t>4) Сопоставление героев одного произведения или произведений, близких по тематике</a:t>
            </a:r>
            <a:r>
              <a:rPr lang="ru-RU" sz="2800" b="1" dirty="0" smtClean="0"/>
              <a:t>.  </a:t>
            </a:r>
            <a:endParaRPr lang="ru-RU" sz="2800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5121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Users\Натали\Desktop\ФОТО ОПЫТ\P10602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64" y="0"/>
            <a:ext cx="4955885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Users\Натали\Desktop\P1060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0779"/>
            <a:ext cx="435523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Users\Натали\Desktop\ФОТО ОПЫТ\P10602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648344" cy="314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Users\Натали\Desktop\ФОТО ОПЫТ\P10602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22947"/>
            <a:ext cx="4499031" cy="30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99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32950" y="394344"/>
            <a:ext cx="60486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Приемы работы над </a:t>
            </a:r>
            <a:r>
              <a:rPr lang="ru-RU" sz="2400" b="1" dirty="0" smtClean="0">
                <a:solidFill>
                  <a:srgbClr val="C00000"/>
                </a:solidFill>
              </a:rPr>
              <a:t>образом-персонажем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7567331" y="548679"/>
            <a:ext cx="941824" cy="58432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0306" y="840843"/>
            <a:ext cx="7493329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  <a:r>
              <a:rPr lang="ru-RU" sz="2400" b="1" dirty="0">
                <a:solidFill>
                  <a:srgbClr val="002060"/>
                </a:solidFill>
              </a:rPr>
              <a:t>выявления авторского отношения к действующим лицам используются следующие приемы:</a:t>
            </a:r>
          </a:p>
          <a:p>
            <a:r>
              <a:rPr lang="ru-RU" sz="2400" b="1" dirty="0"/>
              <a:t>А) Учитель сам характеризует отношение автора к герою, а дети подтверждают это с помощью текста.</a:t>
            </a:r>
          </a:p>
          <a:p>
            <a:r>
              <a:rPr lang="ru-RU" sz="2400" b="1" dirty="0"/>
              <a:t>Б) Учитель привлекает внимание детей к авторским словам, косвенно характеризующим героя. Дети расшифровывают то или иное действие, выражение лица, интонацию героев, и на этом основании определяется отношение автора.</a:t>
            </a:r>
          </a:p>
          <a:p>
            <a:r>
              <a:rPr lang="ru-RU" sz="2400" b="1" dirty="0"/>
              <a:t>В) Из текста исключаются слова, выражающие авторскую оценку.</a:t>
            </a:r>
          </a:p>
          <a:p>
            <a:r>
              <a:rPr lang="ru-RU" sz="2400" b="1" dirty="0"/>
              <a:t>Г) Если нет авторских ремарок, дети их вместе с учителем придумывают.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5143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63688" y="548680"/>
            <a:ext cx="45365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5. Иллюстрирование текста.</a:t>
            </a:r>
            <a:endParaRPr lang="ru-RU" sz="2800" dirty="0"/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3361" y="1341215"/>
            <a:ext cx="799288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Иллюстрирование текста может быть словесным и графическим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/>
              <a:t>Словесная картинка статична. Ошибка детей состоит в том, что словесное рисование они часто подменяют пересказом. Словесное рисование требует точного выбора слов, поэтому, готовя детей к словесному рисованию, нужно делать языковой анализ текста. 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Обсуждая </a:t>
            </a:r>
            <a:r>
              <a:rPr lang="ru-RU" sz="2000" b="1" dirty="0"/>
              <a:t>воображаемую картину, учитель задает детям вопросы:</a:t>
            </a:r>
          </a:p>
          <a:p>
            <a:r>
              <a:rPr lang="ru-RU" sz="2000" b="1" dirty="0"/>
              <a:t>- Что будет нарисовано?</a:t>
            </a:r>
          </a:p>
          <a:p>
            <a:r>
              <a:rPr lang="ru-RU" sz="2000" b="1" dirty="0"/>
              <a:t>- Как мы расположим объекты на картине? (на переднем плане, слева, справа, вдали, в центре)</a:t>
            </a:r>
          </a:p>
          <a:p>
            <a:r>
              <a:rPr lang="ru-RU" sz="2000" b="1" dirty="0"/>
              <a:t>- Какие позы выберем для людей, выражение лица?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6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7" y="1"/>
            <a:ext cx="916076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6390"/>
            <a:ext cx="3096344" cy="1612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764704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Гипотеза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4362" y="2420889"/>
            <a:ext cx="752012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Умение анализировать художественный 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текст будет способствовать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ф</a:t>
            </a:r>
            <a:r>
              <a:rPr lang="ru-RU" sz="3200" b="1" dirty="0" smtClean="0">
                <a:solidFill>
                  <a:schemeClr val="tx2"/>
                </a:solidFill>
              </a:rPr>
              <a:t>ормированию читательских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 компетенций и воспитанию 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квалифицированного читателя.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37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63688" y="548680"/>
            <a:ext cx="45365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5. Иллюстрирование текста.</a:t>
            </a:r>
            <a:endParaRPr lang="ru-RU" sz="2800" dirty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991468"/>
            <a:ext cx="75527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</a:rPr>
              <a:t>Работа с текстовой иллюстрацией.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1360800"/>
            <a:ext cx="74168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1. Иллюстрация используется для предвосхищения содержания текста.</a:t>
            </a:r>
          </a:p>
          <a:p>
            <a:r>
              <a:rPr lang="ru-RU" b="1" dirty="0">
                <a:solidFill>
                  <a:srgbClr val="002060"/>
                </a:solidFill>
              </a:rPr>
              <a:t>2. После анализа можно вернуться к иллюстрации повторно, обратив внимание на детали. Возможны вопросы:</a:t>
            </a:r>
          </a:p>
          <a:p>
            <a:r>
              <a:rPr lang="ru-RU" b="1" dirty="0">
                <a:solidFill>
                  <a:srgbClr val="002060"/>
                </a:solidFill>
              </a:rPr>
              <a:t>- Какой момент рассказа изобразил художник?</a:t>
            </a:r>
          </a:p>
          <a:p>
            <a:r>
              <a:rPr lang="ru-RU" b="1" dirty="0">
                <a:solidFill>
                  <a:srgbClr val="002060"/>
                </a:solidFill>
              </a:rPr>
              <a:t>- Как догадались?</a:t>
            </a:r>
          </a:p>
          <a:p>
            <a:r>
              <a:rPr lang="ru-RU" b="1" dirty="0">
                <a:solidFill>
                  <a:srgbClr val="002060"/>
                </a:solidFill>
              </a:rPr>
              <a:t>- Почему художник так изобразил …?</a:t>
            </a:r>
          </a:p>
          <a:p>
            <a:r>
              <a:rPr lang="ru-RU" b="1" dirty="0">
                <a:solidFill>
                  <a:srgbClr val="002060"/>
                </a:solidFill>
              </a:rPr>
              <a:t>- Верно ли показал место действия?</a:t>
            </a:r>
          </a:p>
          <a:p>
            <a:r>
              <a:rPr lang="ru-RU" b="1" dirty="0">
                <a:solidFill>
                  <a:srgbClr val="002060"/>
                </a:solidFill>
              </a:rPr>
              <a:t>3. Сопоставление иллюстраций и текста.</a:t>
            </a:r>
          </a:p>
          <a:p>
            <a:r>
              <a:rPr lang="ru-RU" b="1" dirty="0">
                <a:solidFill>
                  <a:srgbClr val="FF0000"/>
                </a:solidFill>
              </a:rPr>
              <a:t>Виды заданий:</a:t>
            </a:r>
          </a:p>
          <a:p>
            <a:r>
              <a:rPr lang="ru-RU" b="1" dirty="0">
                <a:solidFill>
                  <a:srgbClr val="002060"/>
                </a:solidFill>
              </a:rPr>
              <a:t>- Подобрать рисунок к тексту.</a:t>
            </a:r>
          </a:p>
          <a:p>
            <a:r>
              <a:rPr lang="ru-RU" b="1" dirty="0">
                <a:solidFill>
                  <a:srgbClr val="002060"/>
                </a:solidFill>
              </a:rPr>
              <a:t>- Найти в тексте подписи к картинке.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Сравнить </a:t>
            </a:r>
            <a:r>
              <a:rPr lang="ru-RU" b="1" dirty="0">
                <a:solidFill>
                  <a:srgbClr val="002060"/>
                </a:solidFill>
              </a:rPr>
              <a:t>рисунок и фрагмент текста или весь текст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4. Сравнить иллюстрации разных художников к одному и тому же произведению.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34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547664" y="54868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5. Создание  </a:t>
            </a:r>
            <a:r>
              <a:rPr lang="ru-RU" sz="2800" b="1" dirty="0" smtClean="0"/>
              <a:t>рисованных </a:t>
            </a:r>
            <a:r>
              <a:rPr lang="ru-RU" dirty="0" smtClean="0"/>
              <a:t> </a:t>
            </a:r>
            <a:r>
              <a:rPr lang="ru-RU" sz="2800" b="1" dirty="0" smtClean="0"/>
              <a:t>«диафильмов».</a:t>
            </a:r>
            <a:endParaRPr lang="ru-RU" sz="2800" b="1" dirty="0"/>
          </a:p>
        </p:txBody>
      </p:sp>
      <p:pic>
        <p:nvPicPr>
          <p:cNvPr id="3" name="Picture 2" descr="D:\Users\Натали\Desktop\ФОТО ОПЫТ\P10602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0488"/>
            <a:ext cx="4010579" cy="556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Натали\Desktop\P10602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920" y="1101304"/>
            <a:ext cx="4734952" cy="556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56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Натали\Desktop\P1060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Натали\Desktop\P10602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51288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0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Users\Натали\Desktop\P1060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" y="9946"/>
            <a:ext cx="4497087" cy="68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Натали\Desktop\P1060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046"/>
            <a:ext cx="4427984" cy="683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2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Users\Натали\Desktop\ФОТО ОПЫТ\P10509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355976" cy="531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s\Натали\Desktop\ФОТО ОПЫТ\P1050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4427984" cy="530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44037" y="260648"/>
            <a:ext cx="5185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Картинный план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9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4388569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D:\Users\Натали\Desktop\P1050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568" y="2348880"/>
            <a:ext cx="4755431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Users\Натали\Desktop\P10602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22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63632" y="332656"/>
            <a:ext cx="54726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7. Прием драматизации.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0842" y="763543"/>
            <a:ext cx="7992887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Формы.</a:t>
            </a:r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b="1" dirty="0" smtClean="0"/>
              <a:t>1) </a:t>
            </a:r>
            <a:r>
              <a:rPr lang="ru-RU" b="1" dirty="0" smtClean="0">
                <a:solidFill>
                  <a:srgbClr val="002060"/>
                </a:solidFill>
              </a:rPr>
              <a:t>Постановка </a:t>
            </a:r>
            <a:r>
              <a:rPr lang="ru-RU" b="1" dirty="0">
                <a:solidFill>
                  <a:srgbClr val="002060"/>
                </a:solidFill>
              </a:rPr>
              <a:t>живых картин. </a:t>
            </a:r>
            <a:r>
              <a:rPr lang="ru-RU" b="1" dirty="0"/>
              <a:t>Живая картинка – это момент из художественного произведения, запечатленный в позах, выражениях лиц, стиле одежды персонажей, реквизите.</a:t>
            </a:r>
          </a:p>
          <a:p>
            <a:r>
              <a:rPr lang="ru-RU" b="1" dirty="0"/>
              <a:t>2) </a:t>
            </a:r>
            <a:r>
              <a:rPr lang="ru-RU" b="1" dirty="0" smtClean="0">
                <a:solidFill>
                  <a:srgbClr val="002060"/>
                </a:solidFill>
              </a:rPr>
              <a:t>Чтение </a:t>
            </a:r>
            <a:r>
              <a:rPr lang="ru-RU" b="1" dirty="0">
                <a:solidFill>
                  <a:srgbClr val="002060"/>
                </a:solidFill>
              </a:rPr>
              <a:t>по ролям. </a:t>
            </a:r>
            <a:r>
              <a:rPr lang="ru-RU" b="1" dirty="0"/>
              <a:t>Определение количества действующих лиц – чтение текста про себя и обозначение реплик действующих лиц – определение необходимости чтения слов автора – анализ эмоционального состояния или качеств характера действующих лиц – определение интонации – выбор чтецов – анализ прочтения – повторное чтение по ролям.</a:t>
            </a:r>
          </a:p>
          <a:p>
            <a:r>
              <a:rPr lang="ru-RU" b="1" dirty="0"/>
              <a:t>3) </a:t>
            </a:r>
            <a:r>
              <a:rPr lang="ru-RU" b="1" dirty="0" smtClean="0">
                <a:solidFill>
                  <a:srgbClr val="002060"/>
                </a:solidFill>
              </a:rPr>
              <a:t>Драматизация </a:t>
            </a:r>
            <a:r>
              <a:rPr lang="ru-RU" b="1" dirty="0">
                <a:solidFill>
                  <a:srgbClr val="002060"/>
                </a:solidFill>
              </a:rPr>
              <a:t>развернутой формы: </a:t>
            </a:r>
            <a:r>
              <a:rPr lang="ru-RU" b="1" dirty="0"/>
              <a:t>анализ содержания и языка произведения (воссоздание обстановки, перечисление действующих лиц, описание их характеров, внешности, речи) – определение порядка действий и мотивов поступков героев – разработка мизансцен (расположение героев) – определение исполнительских задач, выбор выразительных средств – </a:t>
            </a:r>
            <a:r>
              <a:rPr lang="ru-RU" b="1" dirty="0" err="1"/>
              <a:t>драматизирование</a:t>
            </a:r>
            <a:r>
              <a:rPr lang="ru-RU" b="1" dirty="0"/>
              <a:t> наиболее важных или сложных моментов – анализ качества исполнения с точки зрения воплощения идеи произведения и общей выразительности – заключительный показ – анализ.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94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Users\Натали\Desktop\ФОТО ОПЫТ\P1060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Users\Натали\Desktop\ФОТО ОПЫТ\P10508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61" y="2553"/>
            <a:ext cx="4476139" cy="355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Users\Натали\Desktop\ФОТО ОПЫТ\P10508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56495"/>
            <a:ext cx="4283967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Users\Натали\Desktop\ФОТО ОПЫТ\P10509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9"/>
            <a:ext cx="471601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81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DCIM\106_PANA\P1060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886"/>
            <a:ext cx="4644007" cy="377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DCIM\106_PANA\P10601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886"/>
            <a:ext cx="4499991" cy="377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DCIM\106_PANA\P10601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" y="3789040"/>
            <a:ext cx="413138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F:\DCIM\106_PANA\P10601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89040"/>
            <a:ext cx="4752528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75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31584" y="404664"/>
            <a:ext cx="63367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При анализе текста важно 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000" b="1" dirty="0" smtClean="0"/>
              <a:t>сохранить </a:t>
            </a:r>
            <a:r>
              <a:rPr lang="ru-RU" sz="2000" b="1" dirty="0"/>
              <a:t>у детей целостный взгляд на произведение</a:t>
            </a:r>
            <a:r>
              <a:rPr lang="ru-RU" sz="2000" b="1" dirty="0" smtClean="0"/>
              <a:t>,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не потерять основную линию анализа, которая помогла бы учителю сформировать вдумчивого читателя. </a:t>
            </a:r>
          </a:p>
          <a:p>
            <a:endParaRPr lang="ru-RU" dirty="0"/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2771800" y="1800698"/>
            <a:ext cx="731520" cy="60807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491" y="2403044"/>
            <a:ext cx="72008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Движение от событийной стороны произведения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к пониманию его смысла.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1" y="3253626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Основные вехи на этом пути — разные уровни погружения в текст: </a:t>
            </a:r>
          </a:p>
          <a:p>
            <a:r>
              <a:rPr lang="ru-RU" sz="2000" b="1" dirty="0"/>
              <a:t>1) уровень сюжета (разбор событий и знакомство с героями);</a:t>
            </a:r>
          </a:p>
          <a:p>
            <a:r>
              <a:rPr lang="ru-RU" sz="2000" b="1" dirty="0"/>
              <a:t>2) уровень героя (мотивы поступка героя, отношение к нему читателя);</a:t>
            </a:r>
          </a:p>
          <a:p>
            <a:r>
              <a:rPr lang="ru-RU" sz="2000" b="1" dirty="0"/>
              <a:t>3) уровень автора (отношение автора к своим героям, смысл прочитанного).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8109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8" y="0"/>
            <a:ext cx="9160768" cy="746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66390"/>
            <a:ext cx="2736304" cy="142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764704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Цель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4362" y="2420889"/>
            <a:ext cx="75201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Создать условия, которые способствуют формированию читательских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к</a:t>
            </a:r>
            <a:r>
              <a:rPr lang="ru-RU" sz="3200" b="1" dirty="0" smtClean="0">
                <a:solidFill>
                  <a:schemeClr val="tx2"/>
                </a:solidFill>
              </a:rPr>
              <a:t>омпетенций через анализ художественных произведений.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5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59633" y="454313"/>
            <a:ext cx="71287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                 Читателю </a:t>
            </a:r>
            <a:r>
              <a:rPr lang="ru-RU" sz="2400" b="1" dirty="0">
                <a:solidFill>
                  <a:srgbClr val="C00000"/>
                </a:solidFill>
              </a:rPr>
              <a:t>важно: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/>
              <a:t>понять </a:t>
            </a:r>
            <a:r>
              <a:rPr lang="ru-RU" sz="2400" b="1" dirty="0"/>
              <a:t>содержание (ответить на вопрос, о чем это произведение?) — </a:t>
            </a:r>
            <a:r>
              <a:rPr lang="ru-RU" sz="2400" b="1" dirty="0" smtClean="0"/>
              <a:t>увидеть </a:t>
            </a:r>
            <a:r>
              <a:rPr lang="ru-RU" sz="2400" b="1" dirty="0"/>
              <a:t>внешнюю сторону образа</a:t>
            </a:r>
            <a:r>
              <a:rPr lang="ru-RU" sz="2400" b="1" dirty="0" smtClean="0"/>
              <a:t>;</a:t>
            </a:r>
          </a:p>
          <a:p>
            <a:pPr marL="342900" indent="-342900">
              <a:buFontTx/>
              <a:buChar char="-"/>
            </a:pPr>
            <a:endParaRPr lang="ru-RU" sz="2400" b="1" dirty="0"/>
          </a:p>
          <a:p>
            <a:r>
              <a:rPr lang="ru-RU" sz="2400" b="1" dirty="0"/>
              <a:t>- вникнуть в смыслы (ответить на вопрос: какую важную мысль высказал в тексте </a:t>
            </a:r>
          </a:p>
          <a:p>
            <a:r>
              <a:rPr lang="ru-RU" sz="2400" b="1" dirty="0"/>
              <a:t>автор?) — понять внутреннюю (глубинную) сторону образа</a:t>
            </a:r>
            <a:r>
              <a:rPr lang="ru-RU" sz="2400" b="1" dirty="0" smtClean="0"/>
              <a:t>;</a:t>
            </a:r>
          </a:p>
          <a:p>
            <a:endParaRPr lang="ru-RU" sz="2400" b="1" dirty="0"/>
          </a:p>
          <a:p>
            <a:r>
              <a:rPr lang="ru-RU" sz="2400" b="1" dirty="0"/>
              <a:t>- найти языковые средства, приемы, способы создания образа (ответить на вопрос: </a:t>
            </a:r>
          </a:p>
          <a:p>
            <a:r>
              <a:rPr lang="ru-RU" sz="2400" b="1" dirty="0"/>
              <a:t>как «сделан» образ?).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0415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592780"/>
            <a:ext cx="7434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Ш</a:t>
            </a:r>
            <a:r>
              <a:rPr lang="ru-RU" b="1" dirty="0" smtClean="0">
                <a:solidFill>
                  <a:srgbClr val="C00000"/>
                </a:solidFill>
              </a:rPr>
              <a:t>кольники </a:t>
            </a:r>
            <a:r>
              <a:rPr lang="ru-RU" b="1" dirty="0">
                <a:solidFill>
                  <a:srgbClr val="C00000"/>
                </a:solidFill>
              </a:rPr>
              <a:t>активно учатся понимать и преобразовывать информацию: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239143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 на уровне сюжета — определять тему; делить текст на смысловые части, составлять простой план текста, подробно и сжато устно пересказывать </a:t>
            </a:r>
          </a:p>
          <a:p>
            <a:r>
              <a:rPr lang="ru-RU" b="1" dirty="0" smtClean="0"/>
              <a:t>прочитанный </a:t>
            </a:r>
            <a:r>
              <a:rPr lang="ru-RU" b="1" dirty="0"/>
              <a:t>или прослушанный текст</a:t>
            </a:r>
            <a:r>
              <a:rPr lang="ru-RU" b="1" dirty="0" smtClean="0"/>
              <a:t>;</a:t>
            </a:r>
          </a:p>
          <a:p>
            <a:endParaRPr lang="ru-RU" b="1" dirty="0"/>
          </a:p>
          <a:p>
            <a:r>
              <a:rPr lang="ru-RU" b="1" dirty="0"/>
              <a:t>- на уровне героя (мотивы поступка героя, отношение к нему автора) — интерпретировать </a:t>
            </a:r>
            <a:r>
              <a:rPr lang="ru-RU" b="1" dirty="0" smtClean="0"/>
              <a:t>информацию;</a:t>
            </a:r>
            <a:r>
              <a:rPr lang="ru-RU" b="1" dirty="0"/>
              <a:t> устанавливать связи, не высказанные в тексте, и напрямую интерпретировать их,  соотнося  с общей идеей текста; </a:t>
            </a:r>
          </a:p>
          <a:p>
            <a:r>
              <a:rPr lang="ru-RU" b="1" dirty="0" smtClean="0"/>
              <a:t>определять </a:t>
            </a:r>
            <a:r>
              <a:rPr lang="ru-RU" b="1" dirty="0"/>
              <a:t>место  и  роль  иллюстративного  ряда в тексте; </a:t>
            </a:r>
          </a:p>
          <a:p>
            <a:r>
              <a:rPr lang="ru-RU" b="1" dirty="0" smtClean="0"/>
              <a:t>сравнивать</a:t>
            </a:r>
            <a:r>
              <a:rPr lang="ru-RU" b="1" dirty="0"/>
              <a:t>, сопоставлять, делать элементарный анализ различных текстов, используя ряд литературоведческих понятий и средств художественной </a:t>
            </a:r>
            <a:r>
              <a:rPr lang="ru-RU" b="1" dirty="0" smtClean="0"/>
              <a:t>выразительности;</a:t>
            </a:r>
            <a:r>
              <a:rPr lang="ru-RU" b="1" dirty="0"/>
              <a:t> определять позиции героев художественного текста; соотносить позицию автора с собственной точкой </a:t>
            </a:r>
          </a:p>
          <a:p>
            <a:r>
              <a:rPr lang="ru-RU" b="1" dirty="0"/>
              <a:t>зрения; для поиска нужной информации использовать такие внешние формальные элементы текста, как подзаголовки, иллюстрации, сноски; делать выписки из используемых источников информации, составлять письменные отзывы, аннотации;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30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8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592780"/>
            <a:ext cx="6396751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Ш</a:t>
            </a:r>
            <a:r>
              <a:rPr lang="ru-RU" sz="2800" b="1" dirty="0" smtClean="0">
                <a:solidFill>
                  <a:srgbClr val="C00000"/>
                </a:solidFill>
              </a:rPr>
              <a:t>кольники </a:t>
            </a:r>
            <a:r>
              <a:rPr lang="ru-RU" sz="2800" b="1" dirty="0">
                <a:solidFill>
                  <a:srgbClr val="C00000"/>
                </a:solidFill>
              </a:rPr>
              <a:t>активно учатся понимать и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преобразовывать </a:t>
            </a:r>
            <a:r>
              <a:rPr lang="ru-RU" sz="2800" b="1" dirty="0">
                <a:solidFill>
                  <a:srgbClr val="C00000"/>
                </a:solidFill>
              </a:rPr>
              <a:t>информацию: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608424"/>
            <a:ext cx="756084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- на уровне автора (отношение автора к своим героям, смысл прочитанного) — обобщать информацию: формулировать, основываясь на тексте, простые выводы; понимать </a:t>
            </a:r>
          </a:p>
          <a:p>
            <a:r>
              <a:rPr lang="ru-RU" sz="2400" b="1" dirty="0"/>
              <a:t>текст, не только опираясь на содержащуюся в нем информацию, но и обращая внимание </a:t>
            </a:r>
          </a:p>
          <a:p>
            <a:r>
              <a:rPr lang="ru-RU" sz="2400" b="1" dirty="0"/>
              <a:t>на жанр, структуру, язык текста; анализировать и оценивать содержание, языковые особенности и структуру текста; определять позиции автора художественного текста.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241158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9242"/>
            <a:ext cx="2736304" cy="89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09113" y="375191"/>
            <a:ext cx="3176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Результативность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1052807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Диагностическая карта УУД для 1-4 классов (литературное чтение)</a:t>
            </a:r>
            <a:r>
              <a:rPr lang="ru-RU" b="1" i="1" dirty="0" smtClean="0">
                <a:solidFill>
                  <a:srgbClr val="FF0000"/>
                </a:solidFill>
              </a:rPr>
              <a:t>                                        1 класс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74244"/>
              </p:ext>
            </p:extLst>
          </p:nvPr>
        </p:nvGraphicFramePr>
        <p:xfrm>
          <a:off x="539552" y="1651203"/>
          <a:ext cx="7952278" cy="391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1361"/>
                <a:gridCol w="2045063"/>
                <a:gridCol w="2125800"/>
                <a:gridCol w="2010054"/>
              </a:tblGrid>
              <a:tr h="39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сентябрь, октябрь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ноябрь, декабрь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январь, февраль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март, апрель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928112" y="2042427"/>
            <a:ext cx="816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1 класс</a:t>
            </a:r>
            <a:endParaRPr lang="ru-RU" sz="1600" b="1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294035"/>
              </p:ext>
            </p:extLst>
          </p:nvPr>
        </p:nvGraphicFramePr>
        <p:xfrm>
          <a:off x="500939" y="2076046"/>
          <a:ext cx="8021535" cy="49185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6787"/>
                <a:gridCol w="1988423"/>
                <a:gridCol w="2218765"/>
                <a:gridCol w="2027560"/>
              </a:tblGrid>
              <a:tr h="4918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Регулятивные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расчленить речь на предложения, предложения – на слова, слова - на слоги.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Познавательные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составлять из букв разрезной азбуки и читать слова всех видов (слияние, примыкание).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Регулятивные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различать звуки на слух и в произношении, устанавливать их последовательность в словах.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Познавательные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-сознательное правильное слоговое чтение вслух букварных текстов.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Коммуникативные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-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умение выразительно, с соблюдением интонации, прочитать выученное наизусть стихотворение.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Познавательные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-ответы на вопросы по прочитанным предложениям, рассказу и картинке.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Регулятивные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-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пересказ небольшого прочитанного текста с помощью вопросов и без них.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Познавательные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объединять и различать по существенным признакам предметы, связь с чтением и наблюдение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м.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75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165011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800110"/>
              </p:ext>
            </p:extLst>
          </p:nvPr>
        </p:nvGraphicFramePr>
        <p:xfrm>
          <a:off x="452830" y="548680"/>
          <a:ext cx="8208912" cy="12434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526"/>
                <a:gridCol w="2074922"/>
                <a:gridCol w="2230542"/>
                <a:gridCol w="2074922"/>
              </a:tblGrid>
              <a:tr h="1243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сентябрь, октябрь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ноябрь, декабрь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январь, февраль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март, апрель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925028" y="2042428"/>
            <a:ext cx="816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2</a:t>
            </a:r>
            <a:r>
              <a:rPr lang="ru-RU" sz="1600" b="1" dirty="0" smtClean="0"/>
              <a:t> класс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159260"/>
              </p:ext>
            </p:extLst>
          </p:nvPr>
        </p:nvGraphicFramePr>
        <p:xfrm>
          <a:off x="467543" y="908720"/>
          <a:ext cx="8160576" cy="5733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5919"/>
                <a:gridCol w="2056799"/>
                <a:gridCol w="2211059"/>
                <a:gridCol w="2056799"/>
              </a:tblGrid>
              <a:tr h="5733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Познавательные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-воспитание внимания к слову, умение замечать непонятные слова в тексте, обращаться за их разъяснением к учителю.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отыскать точное, меткое выражение, чтобы описать героя, предмет, явление; объяснить как оно характеризует, какое вызывает отношение.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204" marR="582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FFFF00"/>
                          </a:solidFill>
                          <a:effectLst/>
                        </a:rPr>
                        <a:t>Коммуникативные УУД: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рассказывать о своих наблюдениях в связи с чтением.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-умение передавать содержание прочитанного по иллюстрации к произведению.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204" marR="582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Коммуникативные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умение выразить с помощью интонации при чтении свое отношение к содержанию прочитанного, характеру действующего лица при чтении прямой речи и диалога.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-умение устанавливать последовательность действий в рассказе, самостоятельно делить текст на законченные по смыслу части.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chemeClr val="bg1"/>
                          </a:solidFill>
                          <a:effectLst/>
                        </a:rPr>
                        <a:t>Познавательные УУД: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-умение выделить основное в содержании части произведения, рассказа в целом.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204" marR="582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Коммуникативные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-правильность речи;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-точность и выразительность речи;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-умение передать содержание прочитанного, в том числе и содержание басни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204" marR="58204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87824" y="219998"/>
            <a:ext cx="895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 класс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5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147721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129303"/>
              </p:ext>
            </p:extLst>
          </p:nvPr>
        </p:nvGraphicFramePr>
        <p:xfrm>
          <a:off x="179513" y="589330"/>
          <a:ext cx="8433224" cy="1327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8491"/>
                <a:gridCol w="2131620"/>
                <a:gridCol w="2291493"/>
                <a:gridCol w="2131620"/>
              </a:tblGrid>
              <a:tr h="1327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сентябрь, октябрь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ноябрь, декабрь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январь, февраль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март, апрель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87824" y="219998"/>
            <a:ext cx="1082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3-4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555306"/>
              </p:ext>
            </p:extLst>
          </p:nvPr>
        </p:nvGraphicFramePr>
        <p:xfrm>
          <a:off x="179512" y="954016"/>
          <a:ext cx="8516791" cy="5327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6967"/>
                <a:gridCol w="2083473"/>
                <a:gridCol w="2336053"/>
                <a:gridCol w="2220298"/>
              </a:tblGrid>
              <a:tr h="5067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Регулятивные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-умение самостоятельно устанавливать последовательность и смысловые связи частей текста, выявлять смысл прочитанного произведения, формулировать его своими словами и составлять план прочитанного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Коммуникативные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-умение самостоятельно выявлять смысл прочитанного, различать оценки значения слов в тексте и передавать их в своем рассказе.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 умение кратко передавать содержание прочитанного рассказа по самостоятельно составленному плану.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Познавательные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 умение находить в прочитанном и объединять материал для составления рассказа на тему (о герое, событии, природе).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chemeClr val="bg1"/>
                          </a:solidFill>
                          <a:effectLst/>
                        </a:rPr>
                        <a:t>Регулятивные УУД: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-умение находить в тексте слова и выражения, необходимые для точного и образного изображения природы и действующих лиц.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solidFill>
                            <a:srgbClr val="FFFF00"/>
                          </a:solidFill>
                          <a:effectLst/>
                        </a:rPr>
                        <a:t>Регулятивные УУД: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-обобщение представлений о рассказе, стихотворении, басне, сказке, произведениях народного творчества, полученных учениками на уроках литературы в 1-4 классах.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07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147721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518380"/>
              </p:ext>
            </p:extLst>
          </p:nvPr>
        </p:nvGraphicFramePr>
        <p:xfrm>
          <a:off x="323529" y="404664"/>
          <a:ext cx="8352926" cy="28489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36"/>
                <a:gridCol w="835136"/>
                <a:gridCol w="835136"/>
                <a:gridCol w="806959"/>
                <a:gridCol w="863313"/>
                <a:gridCol w="835136"/>
                <a:gridCol w="835136"/>
                <a:gridCol w="835136"/>
                <a:gridCol w="835919"/>
                <a:gridCol w="835919"/>
              </a:tblGrid>
              <a:tr h="538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УУД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1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кл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.         2012-2013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кл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.          2013-2014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3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кл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.           2014-2015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Низ.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Баз.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FF0000"/>
                          </a:solidFill>
                          <a:effectLst/>
                        </a:rPr>
                        <a:t>Пов.</a:t>
                      </a:r>
                      <a:endParaRPr lang="ru-RU" sz="1600" b="1" i="1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Низ.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effectLst/>
                        </a:rPr>
                        <a:t>Баз.</a:t>
                      </a:r>
                      <a:endParaRPr lang="ru-RU" sz="1600" b="1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effectLst/>
                        </a:rPr>
                        <a:t>Пов.</a:t>
                      </a:r>
                      <a:endParaRPr lang="ru-RU" sz="1600" b="1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</a:rPr>
                        <a:t>Низ.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7030A0"/>
                          </a:solidFill>
                          <a:effectLst/>
                        </a:rPr>
                        <a:t>Баз.</a:t>
                      </a:r>
                      <a:endParaRPr lang="ru-RU" sz="1600" b="1" i="1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7030A0"/>
                          </a:solidFill>
                          <a:effectLst/>
                        </a:rPr>
                        <a:t>Пов.</a:t>
                      </a:r>
                      <a:endParaRPr lang="ru-RU" sz="1600" b="1" i="1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7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Р.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FF0000"/>
                          </a:solidFill>
                          <a:effectLst/>
                        </a:rPr>
                        <a:t>12%</a:t>
                      </a:r>
                      <a:endParaRPr lang="ru-RU" sz="1600" b="1" i="1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8%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2</a:t>
                      </a:r>
                      <a:r>
                        <a:rPr lang="ru-RU" sz="1600" b="1" i="1" dirty="0" smtClean="0">
                          <a:effectLst/>
                        </a:rPr>
                        <a:t>2</a:t>
                      </a:r>
                      <a:r>
                        <a:rPr lang="ru-RU" sz="1600" b="1" i="1" dirty="0">
                          <a:effectLst/>
                        </a:rPr>
                        <a:t>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7</a:t>
                      </a:r>
                      <a:r>
                        <a:rPr lang="ru-RU" sz="1600" b="1" i="1" dirty="0" smtClean="0">
                          <a:effectLst/>
                        </a:rPr>
                        <a:t>0</a:t>
                      </a:r>
                      <a:r>
                        <a:rPr lang="ru-RU" sz="1600" b="1" i="1" dirty="0">
                          <a:effectLst/>
                        </a:rPr>
                        <a:t>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</a:rPr>
                        <a:t>4%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18%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78%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7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П.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FF0000"/>
                          </a:solidFill>
                          <a:effectLst/>
                        </a:rPr>
                        <a:t>8%</a:t>
                      </a:r>
                      <a:endParaRPr lang="ru-RU" sz="1600" b="1" i="1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4%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2</a:t>
                      </a:r>
                      <a:r>
                        <a:rPr lang="ru-RU" sz="1600" b="1" i="1" dirty="0" smtClean="0">
                          <a:effectLst/>
                        </a:rPr>
                        <a:t>2</a:t>
                      </a:r>
                      <a:r>
                        <a:rPr lang="ru-RU" sz="1600" b="1" i="1" dirty="0">
                          <a:effectLst/>
                        </a:rPr>
                        <a:t>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</a:rPr>
                        <a:t>7</a:t>
                      </a:r>
                      <a:r>
                        <a:rPr lang="ru-RU" sz="1600" b="1" i="1" dirty="0" smtClean="0">
                          <a:effectLst/>
                        </a:rPr>
                        <a:t>4</a:t>
                      </a:r>
                      <a:r>
                        <a:rPr lang="ru-RU" sz="1600" b="1" i="1" dirty="0">
                          <a:effectLst/>
                        </a:rPr>
                        <a:t>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</a:rPr>
                        <a:t>4%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16%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80%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7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К.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FF0000"/>
                          </a:solidFill>
                          <a:effectLst/>
                        </a:rPr>
                        <a:t>4%</a:t>
                      </a:r>
                      <a:endParaRPr lang="ru-RU" sz="1600" b="1" i="1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18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effectLst/>
                        </a:rPr>
                        <a:t>4%</a:t>
                      </a:r>
                      <a:endParaRPr lang="ru-RU" sz="1600" b="1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</a:rPr>
                        <a:t>20%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</a:rPr>
                        <a:t>76%</a:t>
                      </a:r>
                      <a:endParaRPr lang="ru-RU" sz="16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</a:rPr>
                        <a:t>-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20%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</a:rPr>
                        <a:t>80%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152657"/>
              </p:ext>
            </p:extLst>
          </p:nvPr>
        </p:nvGraphicFramePr>
        <p:xfrm>
          <a:off x="309596" y="3633786"/>
          <a:ext cx="8582884" cy="2741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1912"/>
                <a:gridCol w="1195162"/>
                <a:gridCol w="1195162"/>
                <a:gridCol w="1195162"/>
                <a:gridCol w="1195162"/>
                <a:gridCol w="1195162"/>
                <a:gridCol w="1195162"/>
              </a:tblGrid>
              <a:tr h="6905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УУД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1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кл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.         2013-2014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кл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.          2014-2015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Низ.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chemeClr val="tx1"/>
                          </a:solidFill>
                          <a:effectLst/>
                        </a:rPr>
                        <a:t>Баз.</a:t>
                      </a:r>
                      <a:endParaRPr lang="ru-RU" sz="1600" b="1" i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chemeClr val="tx1"/>
                          </a:solidFill>
                          <a:effectLst/>
                        </a:rPr>
                        <a:t>Пов.</a:t>
                      </a:r>
                      <a:endParaRPr lang="ru-RU" sz="1600" b="1" i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</a:rPr>
                        <a:t>Низ.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C00000"/>
                          </a:solidFill>
                          <a:effectLst/>
                        </a:rPr>
                        <a:t>Баз.</a:t>
                      </a:r>
                      <a:endParaRPr lang="ru-RU" sz="1600" b="1" i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C00000"/>
                          </a:solidFill>
                          <a:effectLst/>
                        </a:rPr>
                        <a:t>Пов.</a:t>
                      </a:r>
                      <a:endParaRPr lang="ru-RU" sz="1600" b="1" i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2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Р.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16%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</a:rPr>
                        <a:t>6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10%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84%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2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П.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78%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</a:rPr>
                        <a:t>3%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12%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85%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2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</a:rPr>
                        <a:t>К.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chemeClr val="tx1"/>
                          </a:solidFill>
                          <a:effectLst/>
                        </a:rPr>
                        <a:t>3%</a:t>
                      </a:r>
                      <a:endParaRPr lang="ru-RU" sz="1600" b="1" i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12%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</a:rPr>
                        <a:t>85%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</a:rPr>
                        <a:t>3%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10%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effectLst/>
                        </a:rPr>
                        <a:t>7</a:t>
                      </a: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  <a:endParaRPr lang="ru-RU" sz="1600" b="1" i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98688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5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314026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98688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825" y="260648"/>
            <a:ext cx="828092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   Анализируя </a:t>
            </a:r>
            <a:r>
              <a:rPr lang="ru-RU" sz="2400" b="1" dirty="0">
                <a:solidFill>
                  <a:srgbClr val="FF0000"/>
                </a:solidFill>
              </a:rPr>
              <a:t>работы учащихся, которые проводились для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мониторинга</a:t>
            </a:r>
            <a:r>
              <a:rPr lang="ru-RU" sz="2400" b="1" dirty="0">
                <a:solidFill>
                  <a:srgbClr val="FF0000"/>
                </a:solidFill>
              </a:rPr>
              <a:t>, можно сделать следующие выводы: 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sz="2400" dirty="0">
              <a:solidFill>
                <a:srgbClr val="FF0000"/>
              </a:solidFill>
            </a:endParaRPr>
          </a:p>
          <a:p>
            <a:r>
              <a:rPr lang="ru-RU" sz="2000" b="1" dirty="0" smtClean="0"/>
              <a:t>1) Наибольшие </a:t>
            </a:r>
            <a:r>
              <a:rPr lang="ru-RU" sz="2000" b="1" dirty="0"/>
              <a:t>затруднения учащихся</a:t>
            </a:r>
            <a:r>
              <a:rPr lang="ru-RU" sz="2000" b="1" dirty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/>
              <a:t>при работе с художественными текстами вызывают задания, в которых необходимо не только выбрать какое-либо утверждение, но и объяснить свой выбор, привести примеры, доказывающие его.</a:t>
            </a:r>
            <a:r>
              <a:rPr lang="ru-RU" sz="2000" b="1" dirty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000" b="1" dirty="0" smtClean="0"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marL="457200" indent="-457200">
              <a:buAutoNum type="arabicParenR"/>
            </a:pPr>
            <a:endParaRPr lang="ru-RU" sz="2000" b="1" dirty="0"/>
          </a:p>
          <a:p>
            <a:r>
              <a:rPr lang="ru-RU" sz="2000" b="1" dirty="0"/>
              <a:t>2) Трудность вызывают задания, для выполнения которых нужно понять причину поступков героев рассказа и привести примеры. </a:t>
            </a:r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/>
              <a:t>3) В научно-популярных текстах школьникам труднее всего выявлять информацию, заданную в явном виде,  формулировать прямые выводы и заключения на основе фактов, имеющихся в тексте.</a:t>
            </a:r>
          </a:p>
        </p:txBody>
      </p:sp>
    </p:spTree>
    <p:extLst>
      <p:ext uri="{BB962C8B-B14F-4D97-AF65-F5344CB8AC3E}">
        <p14:creationId xmlns:p14="http://schemas.microsoft.com/office/powerpoint/2010/main" val="162922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314026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98688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9812" y="188640"/>
            <a:ext cx="79208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Умение </a:t>
            </a:r>
            <a:r>
              <a:rPr lang="ru-RU" sz="2400" b="1" dirty="0">
                <a:solidFill>
                  <a:srgbClr val="002060"/>
                </a:solidFill>
              </a:rPr>
              <a:t>анализировать художественное произведение </a:t>
            </a:r>
            <a:r>
              <a:rPr lang="ru-RU" sz="2400" b="1" dirty="0" smtClean="0">
                <a:solidFill>
                  <a:srgbClr val="002060"/>
                </a:solidFill>
              </a:rPr>
              <a:t> – </a:t>
            </a:r>
            <a:r>
              <a:rPr lang="ru-RU" sz="2400" b="1" dirty="0">
                <a:solidFill>
                  <a:srgbClr val="002060"/>
                </a:solidFill>
              </a:rPr>
              <a:t>это сложное умение, представляющее собой  систему частных  умений, ориентированных  на постижение отдельных компонентов произведения как частей художественного целого.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404631"/>
            <a:ext cx="814314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 ходе анализа художественных произведений происходит формирование читательских компетенций, особенность которых состоит в том, что они являются не только специальными для предмета «Литературное чтение» в начальной школе, но и </a:t>
            </a:r>
            <a:r>
              <a:rPr lang="ru-RU" sz="2400" b="1" dirty="0" err="1">
                <a:solidFill>
                  <a:srgbClr val="FF0000"/>
                </a:solidFill>
              </a:rPr>
              <a:t>общеучебными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обеспечивающими </a:t>
            </a:r>
            <a:r>
              <a:rPr lang="ru-RU" sz="2400" b="1" dirty="0">
                <a:solidFill>
                  <a:srgbClr val="FF0000"/>
                </a:solidFill>
              </a:rPr>
              <a:t>возможность успешного усвоения новых знаний, умений в различных предметных областях.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336" y="-314026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98688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417796"/>
            <a:ext cx="781286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Опыт по формированию читательских компетенций в ходе анализа художественных произведений может применяться учителями начальных классов и преподавателями литературы, которые хотят развивать у своих учеников интерес к тексту, книге, автору, к литературе как искусству слова,  развивать учащихся нравственно и эмоционально, обогащать их субъектный опыт, формировать положительный интерес к чтению и создавать необходимые условия для дальнейшего изучения литературы.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59242"/>
            <a:ext cx="5904657" cy="110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79712" y="421358"/>
            <a:ext cx="5904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Адресная направленность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78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64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154" y="206479"/>
            <a:ext cx="2479613" cy="129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47511" y="467514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Задачи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7864" y="1460905"/>
            <a:ext cx="612067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000" b="1" dirty="0" smtClean="0"/>
              <a:t>изучить методическую литературу по данной теме, </a:t>
            </a:r>
          </a:p>
          <a:p>
            <a:r>
              <a:rPr lang="ru-RU" sz="2000" b="1" dirty="0" smtClean="0"/>
              <a:t>  изучить основные методологические принципы;</a:t>
            </a:r>
          </a:p>
          <a:p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578484" y="1503483"/>
            <a:ext cx="511388" cy="56094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578484" y="2741078"/>
            <a:ext cx="590727" cy="58883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03648" y="2445790"/>
            <a:ext cx="66247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</a:t>
            </a:r>
            <a:r>
              <a:rPr lang="ru-RU" sz="2000" b="1" dirty="0" smtClean="0"/>
              <a:t>тобрать приёмы и средства преподавания и учения, помогающие </a:t>
            </a:r>
          </a:p>
          <a:p>
            <a:r>
              <a:rPr lang="ru-RU" sz="2000" b="1" dirty="0" smtClean="0"/>
              <a:t>формировать читательские компетенции в ходе анализа художественных</a:t>
            </a:r>
          </a:p>
          <a:p>
            <a:r>
              <a:rPr lang="ru-RU" sz="2000" b="1" dirty="0"/>
              <a:t>п</a:t>
            </a:r>
            <a:r>
              <a:rPr lang="ru-RU" sz="2000" b="1" dirty="0" smtClean="0"/>
              <a:t>роизведений;</a:t>
            </a:r>
            <a:endParaRPr lang="ru-RU" sz="2000" b="1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623723" y="4293096"/>
            <a:ext cx="590728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03648" y="4279448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</a:t>
            </a:r>
            <a:r>
              <a:rPr lang="ru-RU" sz="2000" b="1" dirty="0" smtClean="0"/>
              <a:t>ключить приёмы эффективного формирования читательских компетенций </a:t>
            </a:r>
          </a:p>
          <a:p>
            <a:r>
              <a:rPr lang="ru-RU" sz="2000" b="1" dirty="0" smtClean="0"/>
              <a:t>в ходе анализа художественных произведений в уроки литературного чтения.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6055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306"/>
            <a:ext cx="9462087" cy="71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2555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7941" y="30493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98688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1" y="189765"/>
            <a:ext cx="3987057" cy="85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83631" y="454279"/>
            <a:ext cx="419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Используемая литература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44578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1.Матвеева Е. И. Учим младшего школьника понимать текст. М. : ВАКО, 2005.</a:t>
            </a:r>
          </a:p>
          <a:p>
            <a:r>
              <a:rPr lang="ru-RU" b="1" dirty="0"/>
              <a:t>2. Методические основы языкового образования и литературного развития младших школьников / под </a:t>
            </a:r>
          </a:p>
          <a:p>
            <a:r>
              <a:rPr lang="ru-RU" b="1" dirty="0"/>
              <a:t>общ. ред. Т. Г. </a:t>
            </a:r>
            <a:r>
              <a:rPr lang="ru-RU" b="1" dirty="0" err="1"/>
              <a:t>Рамзаевой</a:t>
            </a:r>
            <a:r>
              <a:rPr lang="ru-RU" b="1" dirty="0"/>
              <a:t>. СПб., 1997.</a:t>
            </a:r>
          </a:p>
          <a:p>
            <a:r>
              <a:rPr lang="ru-RU" b="1" dirty="0"/>
              <a:t>3. Планируемые результаты начального общего образования / Л. Л. Алексеева [и др.] ; под ред. Г. С. </a:t>
            </a:r>
          </a:p>
          <a:p>
            <a:r>
              <a:rPr lang="ru-RU" b="1" dirty="0"/>
              <a:t>Ковалевой, О. Б. Логиновой. М. : Просвещение, 2009.</a:t>
            </a:r>
          </a:p>
          <a:p>
            <a:r>
              <a:rPr lang="ru-RU" b="1" dirty="0"/>
              <a:t>4. Примерные программы начального общего образования : в 2 ч. Ч. 1. М. : Просвещение, 2008.</a:t>
            </a:r>
          </a:p>
          <a:p>
            <a:r>
              <a:rPr lang="ru-RU" b="1" dirty="0"/>
              <a:t>5. Рыжкова Т. В. Литературное развитие младших школьников : учеб. пособие. СПб. : РГПУ им. А. И. </a:t>
            </a:r>
          </a:p>
          <a:p>
            <a:r>
              <a:rPr lang="ru-RU" b="1" dirty="0"/>
              <a:t>Герцена, 2006.</a:t>
            </a:r>
          </a:p>
          <a:p>
            <a:r>
              <a:rPr lang="ru-RU" b="1" dirty="0"/>
              <a:t>6. </a:t>
            </a:r>
            <a:r>
              <a:rPr lang="ru-RU" b="1" dirty="0" err="1"/>
              <a:t>Селевко</a:t>
            </a:r>
            <a:r>
              <a:rPr lang="ru-RU" b="1" dirty="0"/>
              <a:t> Г. Компетентности и их классификация // Народное образование. 2004. № 4. С. 138.</a:t>
            </a:r>
          </a:p>
          <a:p>
            <a:r>
              <a:rPr lang="ru-RU" b="1" dirty="0"/>
              <a:t>7.    </a:t>
            </a:r>
            <a:r>
              <a:rPr lang="ru-RU" b="1" dirty="0" err="1"/>
              <a:t>Посашкова</a:t>
            </a:r>
            <a:r>
              <a:rPr lang="ru-RU" b="1" dirty="0"/>
              <a:t>, Е.В. Формирование читательских умений младших школьников [Электронный ресурс]. – 2011</a:t>
            </a:r>
          </a:p>
          <a:p>
            <a:r>
              <a:rPr lang="ru-RU" b="1" dirty="0"/>
              <a:t>8. </a:t>
            </a:r>
            <a:r>
              <a:rPr lang="ru-RU" b="1" dirty="0" err="1"/>
              <a:t>Оморокова</a:t>
            </a:r>
            <a:r>
              <a:rPr lang="ru-RU" b="1" dirty="0"/>
              <a:t> М.И. Преодоление трудностей : Из опыта обучения чтению. – М.: Просвещение, 1990. – 128 с.</a:t>
            </a:r>
            <a:br>
              <a:rPr lang="ru-RU" b="1" dirty="0"/>
            </a:br>
            <a:r>
              <a:rPr lang="ru-RU" b="1" dirty="0"/>
              <a:t>9. </a:t>
            </a:r>
            <a:r>
              <a:rPr lang="ru-RU" b="1" dirty="0" err="1"/>
              <a:t>Воюшина</a:t>
            </a:r>
            <a:r>
              <a:rPr lang="ru-RU" b="1" dirty="0"/>
              <a:t> М. П. Анализ художественного произведения. //Начальная школа – 1989 - №5 с. 16-20</a:t>
            </a:r>
          </a:p>
        </p:txBody>
      </p:sp>
    </p:spTree>
    <p:extLst>
      <p:ext uri="{BB962C8B-B14F-4D97-AF65-F5344CB8AC3E}">
        <p14:creationId xmlns:p14="http://schemas.microsoft.com/office/powerpoint/2010/main" val="5134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61"/>
            <a:ext cx="9144000" cy="69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6274"/>
            <a:ext cx="532859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59" y="540423"/>
            <a:ext cx="5112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Ведущая педагогическая идея.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35596" y="1412776"/>
            <a:ext cx="75608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Анализ произведения должен быть совместным (учителя и учеников) </a:t>
            </a:r>
            <a:r>
              <a:rPr lang="ru-RU" sz="2000" b="1" dirty="0">
                <a:solidFill>
                  <a:srgbClr val="002060"/>
                </a:solidFill>
              </a:rPr>
              <a:t>раздумьем вслух, что со временем позволит развиться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</a:rPr>
              <a:t>естественной потребности самому разобраться в прочитанном.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Анализ </a:t>
            </a:r>
            <a:r>
              <a:rPr lang="ru-RU" b="1" dirty="0">
                <a:solidFill>
                  <a:srgbClr val="00B050"/>
                </a:solidFill>
              </a:rPr>
              <a:t>– это путь наблюдений и размышлений читателя за тем, </a:t>
            </a:r>
          </a:p>
          <a:p>
            <a:r>
              <a:rPr lang="ru-RU" b="1" dirty="0">
                <a:solidFill>
                  <a:srgbClr val="00B050"/>
                </a:solidFill>
              </a:rPr>
              <a:t>как развивается мысль автора от первого до последнего слова в тексте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</a:p>
          <a:p>
            <a:endParaRPr lang="ru-RU" b="1" dirty="0">
              <a:solidFill>
                <a:srgbClr val="00B05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«Анализ – это открытие увлекательных и поражающих ценностей там, </a:t>
            </a:r>
          </a:p>
          <a:p>
            <a:r>
              <a:rPr lang="ru-RU" b="1" dirty="0">
                <a:solidFill>
                  <a:srgbClr val="FF0000"/>
                </a:solidFill>
              </a:rPr>
              <a:t>  где дети их раньше не замечали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К</a:t>
            </a:r>
            <a:r>
              <a:rPr lang="ru-RU" b="1" dirty="0">
                <a:solidFill>
                  <a:srgbClr val="FF0000"/>
                </a:solidFill>
              </a:rPr>
              <a:t>. И. Чуковский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smtClean="0"/>
              <a:t>Учитель должен пробудить в читателе потребность в </a:t>
            </a:r>
            <a:r>
              <a:rPr lang="ru-RU" b="1" dirty="0" err="1" smtClean="0"/>
              <a:t>перечитывании</a:t>
            </a:r>
            <a:r>
              <a:rPr lang="ru-RU" b="1" dirty="0" smtClean="0"/>
              <a:t> текста, увлечь его аналитической работой, демонстрируя, что анализ – это не скучно, а увлекательно, это разгадывание загадок автора.</a:t>
            </a: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8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659" y="326890"/>
            <a:ext cx="4824535" cy="129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21369" y="666274"/>
            <a:ext cx="5112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Теоретическая база опыта.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87825" y="1556793"/>
            <a:ext cx="2952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К.Д.Ушинский</a:t>
            </a:r>
            <a:endParaRPr lang="ru-RU" sz="32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68295" y="2161018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15616" y="2550052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Приучить детей к самостоятельной беседе с книгой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775933" y="3329916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94130" y="3387566"/>
            <a:ext cx="4892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чтобы дети поняли образцовое произведение</a:t>
            </a:r>
            <a:endParaRPr lang="ru-RU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34605" y="4055756"/>
            <a:ext cx="52583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74345" y="4113406"/>
            <a:ext cx="4190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ч</a:t>
            </a:r>
            <a:r>
              <a:rPr lang="ru-RU" b="1" dirty="0" smtClean="0"/>
              <a:t>тобы почувствовали это произведение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74345" y="4653136"/>
            <a:ext cx="72066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«На каждое произведение мы должны смотреть как на окно,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через которое мы можем показать детям ту или другую сторону жизни»    </a:t>
            </a:r>
            <a:r>
              <a:rPr lang="ru-RU" b="1" dirty="0" smtClean="0">
                <a:solidFill>
                  <a:srgbClr val="002060"/>
                </a:solidFill>
              </a:rPr>
              <a:t>К . Д. Ушинский.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3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и\Desktop\219874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9762" cy="724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54391" y="711550"/>
            <a:ext cx="7187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Д.Б.Эльконин</a:t>
            </a:r>
            <a:r>
              <a:rPr lang="ru-RU" b="1" dirty="0" smtClean="0"/>
              <a:t> рассматривает процесс чтения как средство развития </a:t>
            </a:r>
          </a:p>
          <a:p>
            <a:r>
              <a:rPr lang="ru-RU" b="1" dirty="0" smtClean="0"/>
              <a:t>теоретического мышления.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51949" y="1374768"/>
            <a:ext cx="8192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Л.В. </a:t>
            </a:r>
            <a:r>
              <a:rPr lang="ru-RU" b="1" dirty="0" err="1" smtClean="0"/>
              <a:t>Занков</a:t>
            </a:r>
            <a:r>
              <a:rPr lang="ru-RU" b="1" dirty="0" smtClean="0"/>
              <a:t>, З.И. Романовская, </a:t>
            </a:r>
            <a:r>
              <a:rPr lang="ru-RU" b="1" dirty="0" err="1" smtClean="0"/>
              <a:t>В.И.Яковлева</a:t>
            </a:r>
            <a:r>
              <a:rPr lang="ru-RU" b="1" dirty="0" smtClean="0"/>
              <a:t> раскрывают механизмы развития </a:t>
            </a:r>
          </a:p>
          <a:p>
            <a:r>
              <a:rPr lang="ru-RU" b="1" dirty="0" smtClean="0"/>
              <a:t>личности путём детского чтения.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4204" y="2132856"/>
            <a:ext cx="8528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В.Г.Казанская</a:t>
            </a:r>
            <a:r>
              <a:rPr lang="ru-RU" b="1" dirty="0" smtClean="0"/>
              <a:t>  считает, что современный урок чтения – это целостная  </a:t>
            </a:r>
          </a:p>
          <a:p>
            <a:r>
              <a:rPr lang="ru-RU" b="1" dirty="0"/>
              <a:t>в</a:t>
            </a:r>
            <a:r>
              <a:rPr lang="ru-RU" b="1" dirty="0" smtClean="0"/>
              <a:t>заимосвязанная система зависимостей и закономерностей, где психологический </a:t>
            </a:r>
          </a:p>
          <a:p>
            <a:r>
              <a:rPr lang="ru-RU" b="1" dirty="0" smtClean="0"/>
              <a:t>фактор является определяющим.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11647" y="3212976"/>
            <a:ext cx="8703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Р.Н. </a:t>
            </a:r>
            <a:r>
              <a:rPr lang="ru-RU" b="1" dirty="0" err="1" smtClean="0"/>
              <a:t>Бунеев</a:t>
            </a:r>
            <a:r>
              <a:rPr lang="ru-RU" b="1" dirty="0" smtClean="0"/>
              <a:t>, </a:t>
            </a:r>
            <a:r>
              <a:rPr lang="ru-RU" b="1" dirty="0" err="1" smtClean="0"/>
              <a:t>Т.Г.Галактионова</a:t>
            </a:r>
            <a:r>
              <a:rPr lang="ru-RU" b="1" dirty="0" smtClean="0"/>
              <a:t>, </a:t>
            </a:r>
            <a:r>
              <a:rPr lang="ru-RU" b="1" dirty="0" err="1" smtClean="0"/>
              <a:t>Е.И.Казакова</a:t>
            </a:r>
            <a:r>
              <a:rPr lang="ru-RU" b="1" dirty="0" smtClean="0"/>
              <a:t> изучают чтение как процесс формирования </a:t>
            </a:r>
            <a:r>
              <a:rPr lang="ru-RU" b="1" dirty="0"/>
              <a:t>универсальных учебных действий младших </a:t>
            </a:r>
            <a:r>
              <a:rPr lang="ru-RU" b="1" dirty="0" smtClean="0"/>
              <a:t>школьников.</a:t>
            </a:r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98837" y="4093305"/>
            <a:ext cx="8639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Модель самостоятельной читательской деятельности Н.Н. </a:t>
            </a:r>
            <a:r>
              <a:rPr lang="ru-RU" b="1" dirty="0" err="1" smtClean="0"/>
              <a:t>Светловской</a:t>
            </a:r>
            <a:r>
              <a:rPr lang="ru-RU" b="1" dirty="0" smtClean="0"/>
              <a:t> предполагает,</a:t>
            </a:r>
            <a:r>
              <a:rPr lang="ru-RU" b="1" dirty="0"/>
              <a:t> что квалифицированный читатель ставит цель чтения, </a:t>
            </a:r>
            <a:endParaRPr lang="ru-RU" b="1" dirty="0" smtClean="0"/>
          </a:p>
          <a:p>
            <a:r>
              <a:rPr lang="ru-RU" b="1" dirty="0" smtClean="0"/>
              <a:t>знает мир книг и владеет </a:t>
            </a:r>
            <a:r>
              <a:rPr lang="ru-RU" b="1" dirty="0"/>
              <a:t>необходимыми читательскими умениями, </a:t>
            </a:r>
            <a:endParaRPr lang="ru-RU" b="1" dirty="0" smtClean="0"/>
          </a:p>
          <a:p>
            <a:r>
              <a:rPr lang="ru-RU" b="1" dirty="0" smtClean="0"/>
              <a:t>позволяющими самостоятельно выбрать </a:t>
            </a:r>
            <a:r>
              <a:rPr lang="ru-RU" b="1" dirty="0"/>
              <a:t>нужную книгу и уяснить её смысл.</a:t>
            </a:r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24851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3830</Words>
  <Application>Microsoft Office PowerPoint</Application>
  <PresentationFormat>Экран (4:3)</PresentationFormat>
  <Paragraphs>484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Начальная_школа</cp:lastModifiedBy>
  <cp:revision>80</cp:revision>
  <dcterms:created xsi:type="dcterms:W3CDTF">2015-01-09T14:31:24Z</dcterms:created>
  <dcterms:modified xsi:type="dcterms:W3CDTF">2015-03-27T12:20:10Z</dcterms:modified>
</cp:coreProperties>
</file>